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2"/>
  </p:notesMasterIdLst>
  <p:handoutMasterIdLst>
    <p:handoutMasterId r:id="rId53"/>
  </p:handoutMasterIdLst>
  <p:sldIdLst>
    <p:sldId id="547" r:id="rId2"/>
    <p:sldId id="550" r:id="rId3"/>
    <p:sldId id="583" r:id="rId4"/>
    <p:sldId id="593" r:id="rId5"/>
    <p:sldId id="641" r:id="rId6"/>
    <p:sldId id="644" r:id="rId7"/>
    <p:sldId id="643" r:id="rId8"/>
    <p:sldId id="654" r:id="rId9"/>
    <p:sldId id="667" r:id="rId10"/>
    <p:sldId id="659" r:id="rId11"/>
    <p:sldId id="655" r:id="rId12"/>
    <p:sldId id="660" r:id="rId13"/>
    <p:sldId id="656" r:id="rId14"/>
    <p:sldId id="658" r:id="rId15"/>
    <p:sldId id="662" r:id="rId16"/>
    <p:sldId id="668" r:id="rId17"/>
    <p:sldId id="672" r:id="rId18"/>
    <p:sldId id="663" r:id="rId19"/>
    <p:sldId id="665" r:id="rId20"/>
    <p:sldId id="719" r:id="rId21"/>
    <p:sldId id="718" r:id="rId22"/>
    <p:sldId id="717" r:id="rId23"/>
    <p:sldId id="716" r:id="rId24"/>
    <p:sldId id="715" r:id="rId25"/>
    <p:sldId id="720" r:id="rId26"/>
    <p:sldId id="669" r:id="rId27"/>
    <p:sldId id="721" r:id="rId28"/>
    <p:sldId id="688" r:id="rId29"/>
    <p:sldId id="670" r:id="rId30"/>
    <p:sldId id="682" r:id="rId31"/>
    <p:sldId id="674" r:id="rId32"/>
    <p:sldId id="675" r:id="rId33"/>
    <p:sldId id="683" r:id="rId34"/>
    <p:sldId id="684" r:id="rId35"/>
    <p:sldId id="680" r:id="rId36"/>
    <p:sldId id="681" r:id="rId37"/>
    <p:sldId id="679" r:id="rId38"/>
    <p:sldId id="685" r:id="rId39"/>
    <p:sldId id="686" r:id="rId40"/>
    <p:sldId id="709" r:id="rId41"/>
    <p:sldId id="710" r:id="rId42"/>
    <p:sldId id="711" r:id="rId43"/>
    <p:sldId id="712" r:id="rId44"/>
    <p:sldId id="713" r:id="rId45"/>
    <p:sldId id="714" r:id="rId46"/>
    <p:sldId id="705" r:id="rId47"/>
    <p:sldId id="562" r:id="rId48"/>
    <p:sldId id="554" r:id="rId49"/>
    <p:sldId id="552" r:id="rId50"/>
    <p:sldId id="553" r:id="rId5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641"/>
            <p14:sldId id="644"/>
            <p14:sldId id="643"/>
            <p14:sldId id="654"/>
            <p14:sldId id="667"/>
            <p14:sldId id="659"/>
            <p14:sldId id="655"/>
            <p14:sldId id="660"/>
            <p14:sldId id="656"/>
            <p14:sldId id="658"/>
            <p14:sldId id="662"/>
            <p14:sldId id="668"/>
            <p14:sldId id="672"/>
            <p14:sldId id="663"/>
            <p14:sldId id="665"/>
            <p14:sldId id="719"/>
            <p14:sldId id="718"/>
            <p14:sldId id="717"/>
            <p14:sldId id="716"/>
            <p14:sldId id="715"/>
            <p14:sldId id="720"/>
            <p14:sldId id="669"/>
            <p14:sldId id="721"/>
            <p14:sldId id="688"/>
            <p14:sldId id="670"/>
            <p14:sldId id="682"/>
            <p14:sldId id="674"/>
            <p14:sldId id="675"/>
            <p14:sldId id="683"/>
            <p14:sldId id="684"/>
            <p14:sldId id="680"/>
            <p14:sldId id="681"/>
            <p14:sldId id="679"/>
            <p14:sldId id="685"/>
            <p14:sldId id="686"/>
            <p14:sldId id="709"/>
            <p14:sldId id="710"/>
            <p14:sldId id="711"/>
            <p14:sldId id="712"/>
            <p14:sldId id="713"/>
            <p14:sldId id="714"/>
            <p14:sldId id="705"/>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109" d="100"/>
          <a:sy n="109" d="100"/>
        </p:scale>
        <p:origin x="1650" y="240"/>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2019-08-06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8/6/2019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Local variables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odesdope.com/cpp-scope-of-variables/" TargetMode="External"/><Relationship Id="rId2" Type="http://schemas.openxmlformats.org/officeDocument/2006/relationships/hyperlink" Target="https://en.wikipedia.org/wiki/Local_variabl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Local variables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Consider this program that gives every item a default value</a:t>
            </a:r>
          </a:p>
          <a:p>
            <a:pPr marL="800100" lvl="2" indent="0">
              <a:buNone/>
            </a:pPr>
            <a:r>
              <a:rPr lang="en-CA" dirty="0" smtClean="0">
                <a:latin typeface="Consolas" panose="020B0609020204030204" pitchFamily="49" charset="0"/>
                <a:cs typeface="Consolas" panose="020B0609020204030204" pitchFamily="49" charset="0"/>
              </a:rPr>
              <a:t>#include &lt;iostream&gt;</a:t>
            </a:r>
          </a:p>
          <a:p>
            <a:pPr marL="800100" lvl="2" indent="0">
              <a:buNone/>
            </a:pPr>
            <a:r>
              <a:rPr lang="en-CA" dirty="0" smtClean="0">
                <a:latin typeface="Consolas" panose="020B0609020204030204" pitchFamily="49" charset="0"/>
                <a:cs typeface="Consolas" panose="020B0609020204030204" pitchFamily="49" charset="0"/>
              </a:rPr>
              <a:t>void </a:t>
            </a:r>
            <a:r>
              <a:rPr lang="en-CA" dirty="0" err="1">
                <a:latin typeface="Consolas" panose="020B0609020204030204" pitchFamily="49" charset="0"/>
                <a:cs typeface="Consolas" panose="020B0609020204030204" pitchFamily="49" charset="0"/>
              </a:rPr>
              <a:t>with_initial_values</a:t>
            </a:r>
            <a:r>
              <a:rPr lang="en-CA" dirty="0" smtClean="0">
                <a:latin typeface="Consolas" panose="020B0609020204030204" pitchFamily="49" charset="0"/>
                <a:cs typeface="Consolas" panose="020B0609020204030204" pitchFamily="49" charset="0"/>
              </a:rPr>
              <a:t>( int m );</a:t>
            </a:r>
          </a:p>
          <a:p>
            <a:pPr marL="800100" lvl="2" indent="0">
              <a:buNone/>
            </a:pPr>
            <a:r>
              <a:rPr lang="en-CA" dirty="0" smtClean="0">
                <a:latin typeface="Consolas" panose="020B0609020204030204" pitchFamily="49" charset="0"/>
                <a:cs typeface="Consolas" panose="020B0609020204030204" pitchFamily="49" charset="0"/>
              </a:rPr>
              <a:t>int main();</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a:t>
            </a:r>
            <a:r>
              <a:rPr lang="en-CA" dirty="0" err="1" smtClean="0">
                <a:latin typeface="Consolas" panose="020B0609020204030204" pitchFamily="49" charset="0"/>
                <a:cs typeface="Consolas" panose="020B0609020204030204" pitchFamily="49" charset="0"/>
              </a:rPr>
              <a:t>with_initial_values</a:t>
            </a:r>
            <a:r>
              <a:rPr lang="en-CA" dirty="0" smtClean="0">
                <a:latin typeface="Consolas" panose="020B0609020204030204" pitchFamily="49" charset="0"/>
                <a:cs typeface="Consolas" panose="020B0609020204030204" pitchFamily="49" charset="0"/>
              </a:rPr>
              <a:t>( int m ) {</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int n{m + 5};</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double x{2*m + </a:t>
            </a:r>
            <a:r>
              <a:rPr lang="en-CA" b="1" dirty="0" smtClean="0">
                <a:solidFill>
                  <a:srgbClr val="FF0000"/>
                </a:solidFill>
                <a:latin typeface="Consolas" panose="020B0609020204030204" pitchFamily="49" charset="0"/>
                <a:cs typeface="Consolas" panose="020B0609020204030204" pitchFamily="49" charset="0"/>
              </a:rPr>
              <a:t>1.5};</a:t>
            </a:r>
            <a:endParaRPr lang="en-CA"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bool b{m};</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n &lt;&lt; ", " &lt;&lt; x &lt;&lt; ", " &lt;&lt; b &lt;&lt; std::endl;</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with_initial_values</a:t>
            </a:r>
            <a:r>
              <a:rPr lang="en-CA" dirty="0" smtClean="0">
                <a:latin typeface="Consolas" panose="020B0609020204030204" pitchFamily="49" charset="0"/>
                <a:cs typeface="Consolas" panose="020B0609020204030204" pitchFamily="49" charset="0"/>
              </a:rPr>
              <a:t>( 42 );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a:latin typeface="Consolas" panose="020B0609020204030204" pitchFamily="49" charset="0"/>
                <a:cs typeface="Consolas" panose="020B0609020204030204" pitchFamily="49" charset="0"/>
              </a:rPr>
              <a:t>}</a:t>
            </a:r>
          </a:p>
        </p:txBody>
      </p:sp>
      <p:sp>
        <p:nvSpPr>
          <p:cNvPr id="5" name="TextBox 4"/>
          <p:cNvSpPr txBox="1"/>
          <p:nvPr/>
        </p:nvSpPr>
        <p:spPr>
          <a:xfrm>
            <a:off x="5014417" y="5621178"/>
            <a:ext cx="3296095" cy="400110"/>
          </a:xfrm>
          <a:prstGeom prst="rect">
            <a:avLst/>
          </a:prstGeom>
          <a:noFill/>
        </p:spPr>
        <p:txBody>
          <a:bodyPr wrap="none" rtlCol="0">
            <a:spAutoFit/>
          </a:bodyPr>
          <a:lstStyle/>
          <a:p>
            <a:r>
              <a:rPr lang="en-CA" sz="2000" dirty="0" smtClean="0">
                <a:latin typeface="Georgia" panose="02040502050405020303" pitchFamily="18" charset="0"/>
              </a:rPr>
              <a:t>The output is </a:t>
            </a:r>
            <a:r>
              <a:rPr lang="en-CA" sz="2000" dirty="0" smtClean="0">
                <a:solidFill>
                  <a:srgbClr val="FF0000"/>
                </a:solidFill>
                <a:latin typeface="Consolas" panose="020B0609020204030204" pitchFamily="49" charset="0"/>
                <a:cs typeface="Consolas" panose="020B0609020204030204" pitchFamily="49" charset="0"/>
              </a:rPr>
              <a:t>47, </a:t>
            </a:r>
            <a:r>
              <a:rPr lang="en-CA" sz="2000" dirty="0" smtClean="0">
                <a:solidFill>
                  <a:srgbClr val="FF0000"/>
                </a:solidFill>
                <a:latin typeface="Consolas" panose="020B0609020204030204" pitchFamily="49" charset="0"/>
                <a:cs typeface="Consolas" panose="020B0609020204030204" pitchFamily="49" charset="0"/>
              </a:rPr>
              <a:t>85.5, </a:t>
            </a:r>
            <a:r>
              <a:rPr lang="en-CA" sz="2000" dirty="0" smtClean="0">
                <a:solidFill>
                  <a:srgbClr val="FF0000"/>
                </a:solidFill>
                <a:latin typeface="Consolas" panose="020B0609020204030204" pitchFamily="49" charset="0"/>
                <a:cs typeface="Consolas" panose="020B0609020204030204" pitchFamily="49" charset="0"/>
              </a:rPr>
              <a:t>1</a:t>
            </a:r>
            <a:endParaRPr lang="en-CA" sz="20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2887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Declaring local variables</a:t>
            </a:r>
            <a:br>
              <a:rPr lang="en-CA" dirty="0" smtClean="0"/>
            </a:br>
            <a:r>
              <a:rPr lang="en-CA" dirty="0" smtClean="0"/>
              <a:t>with default initial values</a:t>
            </a:r>
            <a:endParaRPr lang="en-CA" dirty="0"/>
          </a:p>
        </p:txBody>
      </p:sp>
      <p:sp>
        <p:nvSpPr>
          <p:cNvPr id="3" name="Content Placeholder 2"/>
          <p:cNvSpPr>
            <a:spLocks noGrp="1"/>
          </p:cNvSpPr>
          <p:nvPr>
            <p:ph idx="1"/>
          </p:nvPr>
        </p:nvSpPr>
        <p:spPr/>
        <p:txBody>
          <a:bodyPr/>
          <a:lstStyle/>
          <a:p>
            <a:r>
              <a:rPr lang="en-CA" dirty="0" smtClean="0"/>
              <a:t>Every type has a default initial value:</a:t>
            </a:r>
          </a:p>
          <a:p>
            <a:pPr lvl="1"/>
            <a:r>
              <a:rPr lang="en-CA" dirty="0" smtClean="0"/>
              <a:t>The default value for an integer type is </a:t>
            </a:r>
            <a:r>
              <a:rPr lang="en-CA" dirty="0" smtClean="0">
                <a:latin typeface="Times New Roman" panose="02020603050405020304" pitchFamily="18" charset="0"/>
                <a:cs typeface="Times New Roman" panose="02020603050405020304" pitchFamily="18" charset="0"/>
              </a:rPr>
              <a:t>0</a:t>
            </a:r>
          </a:p>
          <a:p>
            <a:pPr lvl="1"/>
            <a:r>
              <a:rPr lang="en-CA" dirty="0" smtClean="0"/>
              <a:t>The default value for a floating-point number is </a:t>
            </a:r>
            <a:r>
              <a:rPr lang="en-CA" dirty="0" smtClean="0">
                <a:latin typeface="Times New Roman" panose="02020603050405020304" pitchFamily="18" charset="0"/>
                <a:cs typeface="Times New Roman" panose="02020603050405020304" pitchFamily="18" charset="0"/>
              </a:rPr>
              <a:t>0.0</a:t>
            </a:r>
          </a:p>
          <a:p>
            <a:pPr lvl="1"/>
            <a:r>
              <a:rPr lang="en-CA" dirty="0" smtClean="0"/>
              <a:t>The default value of a Boolean type is </a:t>
            </a:r>
            <a:r>
              <a:rPr lang="en-CA" dirty="0" smtClean="0">
                <a:latin typeface="Consolas" panose="020B0609020204030204" pitchFamily="49" charset="0"/>
                <a:cs typeface="Consolas" panose="020B0609020204030204" pitchFamily="49" charset="0"/>
              </a:rPr>
              <a:t>false</a:t>
            </a:r>
          </a:p>
          <a:p>
            <a:endParaRPr lang="en-CA" dirty="0" smtClean="0"/>
          </a:p>
          <a:p>
            <a:r>
              <a:rPr lang="en-CA" dirty="0" smtClean="0"/>
              <a:t>If you want the default type, just use empty braces</a:t>
            </a:r>
          </a:p>
          <a:p>
            <a:pPr lvl="1"/>
            <a:r>
              <a:rPr lang="en-CA" dirty="0" smtClean="0"/>
              <a:t>Examples:</a:t>
            </a:r>
          </a:p>
          <a:p>
            <a:pPr marL="800100" lvl="2" indent="0">
              <a:buNone/>
            </a:pPr>
            <a:r>
              <a:rPr lang="en-CA" dirty="0" smtClean="0">
                <a:latin typeface="Consolas" panose="020B0609020204030204" pitchFamily="49" charset="0"/>
                <a:cs typeface="Consolas" panose="020B0609020204030204" pitchFamily="49" charset="0"/>
              </a:rPr>
              <a:t>int count{};         // 'count</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is initialized to 0</a:t>
            </a:r>
          </a:p>
          <a:p>
            <a:pPr marL="800100" lvl="2" indent="0">
              <a:buNone/>
            </a:pP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sum{};        //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sum</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is initialized to 0.0</a:t>
            </a:r>
          </a:p>
          <a:p>
            <a:pPr marL="800100" lvl="2" indent="0">
              <a:buNone/>
            </a:pPr>
            <a:r>
              <a:rPr lang="en-CA" dirty="0" smtClean="0">
                <a:latin typeface="Consolas" panose="020B0609020204030204" pitchFamily="49" charset="0"/>
                <a:cs typeface="Consolas" panose="020B0609020204030204" pitchFamily="49" charset="0"/>
              </a:rPr>
              <a:t>bool found{};        // 'found</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is initialized to 'false'</a:t>
            </a:r>
          </a:p>
          <a:p>
            <a:pPr marL="800100" lvl="2" indent="0">
              <a:buNone/>
            </a:pPr>
            <a:endParaRPr lang="en-CA" dirty="0" smtClean="0">
              <a:latin typeface="Consolas" panose="020B0609020204030204" pitchFamily="49" charset="0"/>
              <a:cs typeface="Consolas" panose="020B0609020204030204" pitchFamily="49" charset="0"/>
            </a:endParaRPr>
          </a:p>
          <a:p>
            <a:pPr lvl="0"/>
            <a:r>
              <a:rPr lang="en-CA" dirty="0" smtClean="0">
                <a:solidFill>
                  <a:prstClr val="black"/>
                </a:solidFill>
              </a:rPr>
              <a:t>It is always clearer for the reader if you provide the initial value</a:t>
            </a:r>
          </a:p>
          <a:p>
            <a:pPr lvl="1"/>
            <a:r>
              <a:rPr lang="en-CA" dirty="0" smtClean="0">
                <a:solidFill>
                  <a:prstClr val="black"/>
                </a:solidFill>
              </a:rPr>
              <a:t>It is clearer even if the initial value is the default</a:t>
            </a:r>
            <a:endParaRPr lang="en-CA" dirty="0">
              <a:solidFill>
                <a:prstClr val="black"/>
              </a:solidFill>
            </a:endParaRPr>
          </a:p>
          <a:p>
            <a:pPr marL="800100" lvl="2"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55192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Consider this program:</a:t>
            </a:r>
          </a:p>
          <a:p>
            <a:pPr marL="800100" lvl="2" indent="0">
              <a:buNone/>
            </a:pPr>
            <a:r>
              <a:rPr lang="en-CA" dirty="0" smtClean="0">
                <a:latin typeface="Consolas" panose="020B0609020204030204" pitchFamily="49" charset="0"/>
                <a:cs typeface="Consolas" panose="020B0609020204030204" pitchFamily="49" charset="0"/>
              </a:rPr>
              <a:t>#include &lt;iostream&gt;</a:t>
            </a:r>
          </a:p>
          <a:p>
            <a:pPr marL="800100" lvl="2" indent="0">
              <a:buNone/>
            </a:pPr>
            <a:r>
              <a:rPr lang="en-CA" dirty="0" smtClean="0">
                <a:latin typeface="Consolas" panose="020B0609020204030204" pitchFamily="49" charset="0"/>
                <a:cs typeface="Consolas" panose="020B0609020204030204" pitchFamily="49" charset="0"/>
              </a:rPr>
              <a:t>void </a:t>
            </a:r>
            <a:r>
              <a:rPr lang="en-CA" dirty="0" err="1">
                <a:latin typeface="Consolas" panose="020B0609020204030204" pitchFamily="49" charset="0"/>
                <a:cs typeface="Consolas" panose="020B0609020204030204" pitchFamily="49" charset="0"/>
              </a:rPr>
              <a:t>with_default_values</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int main();</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a:t>
            </a:r>
            <a:r>
              <a:rPr lang="en-CA" dirty="0" err="1" smtClean="0">
                <a:latin typeface="Consolas" panose="020B0609020204030204" pitchFamily="49" charset="0"/>
                <a:cs typeface="Consolas" panose="020B0609020204030204" pitchFamily="49" charset="0"/>
              </a:rPr>
              <a:t>with_default_values</a:t>
            </a:r>
            <a:r>
              <a:rPr lang="en-CA" dirty="0" smtClean="0">
                <a:latin typeface="Consolas" panose="020B0609020204030204" pitchFamily="49" charset="0"/>
                <a:cs typeface="Consolas" panose="020B0609020204030204" pitchFamily="49" charset="0"/>
              </a:rPr>
              <a:t>() {</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int n{};</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double x{};</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bool b{};</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n &lt;&lt; ", " &lt;&lt; x &lt;&lt; ", " &lt;&lt; b &lt;&lt; std::endl;</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with_default_values</a:t>
            </a: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a:latin typeface="Consolas" panose="020B0609020204030204" pitchFamily="49" charset="0"/>
                <a:cs typeface="Consolas" panose="020B0609020204030204" pitchFamily="49" charset="0"/>
              </a:rPr>
              <a:t>}</a:t>
            </a:r>
          </a:p>
        </p:txBody>
      </p:sp>
      <p:sp>
        <p:nvSpPr>
          <p:cNvPr id="5" name="TextBox 4"/>
          <p:cNvSpPr txBox="1"/>
          <p:nvPr/>
        </p:nvSpPr>
        <p:spPr>
          <a:xfrm>
            <a:off x="5008514" y="5621178"/>
            <a:ext cx="2731838" cy="400110"/>
          </a:xfrm>
          <a:prstGeom prst="rect">
            <a:avLst/>
          </a:prstGeom>
          <a:noFill/>
        </p:spPr>
        <p:txBody>
          <a:bodyPr wrap="none" rtlCol="0">
            <a:spAutoFit/>
          </a:bodyPr>
          <a:lstStyle/>
          <a:p>
            <a:r>
              <a:rPr lang="en-CA" sz="2000" dirty="0" smtClean="0">
                <a:latin typeface="Georgia" panose="02040502050405020303" pitchFamily="18" charset="0"/>
              </a:rPr>
              <a:t>The output is </a:t>
            </a:r>
            <a:r>
              <a:rPr lang="en-CA" sz="2000" dirty="0" smtClean="0">
                <a:solidFill>
                  <a:srgbClr val="FF0000"/>
                </a:solidFill>
                <a:latin typeface="Consolas" panose="020B0609020204030204" pitchFamily="49" charset="0"/>
                <a:cs typeface="Consolas" panose="020B0609020204030204" pitchFamily="49" charset="0"/>
              </a:rPr>
              <a:t>0, 0, 0</a:t>
            </a:r>
            <a:endParaRPr lang="en-CA" sz="20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8667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Declaring local variables</a:t>
            </a:r>
            <a:br>
              <a:rPr lang="en-CA" dirty="0" smtClean="0"/>
            </a:br>
            <a:r>
              <a:rPr lang="en-CA" dirty="0" smtClean="0"/>
              <a:t>with no initial values</a:t>
            </a:r>
            <a:endParaRPr lang="en-CA" dirty="0"/>
          </a:p>
        </p:txBody>
      </p:sp>
      <p:sp>
        <p:nvSpPr>
          <p:cNvPr id="3" name="Content Placeholder 2"/>
          <p:cNvSpPr>
            <a:spLocks noGrp="1"/>
          </p:cNvSpPr>
          <p:nvPr>
            <p:ph idx="1"/>
          </p:nvPr>
        </p:nvSpPr>
        <p:spPr/>
        <p:txBody>
          <a:bodyPr/>
          <a:lstStyle/>
          <a:p>
            <a:r>
              <a:rPr lang="en-CA" dirty="0" smtClean="0"/>
              <a:t>It is even possible to not initialize a local value</a:t>
            </a:r>
          </a:p>
          <a:p>
            <a:pPr lvl="1"/>
            <a:r>
              <a:rPr lang="en-CA" dirty="0" smtClean="0"/>
              <a:t>Examples:</a:t>
            </a:r>
          </a:p>
          <a:p>
            <a:pPr marL="800100" lvl="2" indent="0">
              <a:buNone/>
            </a:pPr>
            <a:r>
              <a:rPr lang="en-CA" dirty="0">
                <a:latin typeface="Consolas" panose="020B0609020204030204" pitchFamily="49" charset="0"/>
                <a:cs typeface="Consolas" panose="020B0609020204030204" pitchFamily="49" charset="0"/>
              </a:rPr>
              <a:t>int </a:t>
            </a:r>
            <a:r>
              <a:rPr lang="en-CA" dirty="0" smtClean="0">
                <a:latin typeface="Consolas" panose="020B0609020204030204" pitchFamily="49" charset="0"/>
                <a:cs typeface="Consolas" panose="020B0609020204030204" pitchFamily="49" charset="0"/>
              </a:rPr>
              <a:t>count;</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sum;</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bool </a:t>
            </a:r>
            <a:r>
              <a:rPr lang="en-CA" dirty="0" smtClean="0">
                <a:latin typeface="Consolas" panose="020B0609020204030204" pitchFamily="49" charset="0"/>
                <a:cs typeface="Consolas" panose="020B0609020204030204" pitchFamily="49" charset="0"/>
              </a:rPr>
              <a:t>found;</a:t>
            </a:r>
            <a:endParaRPr lang="en-CA" dirty="0">
              <a:latin typeface="Consolas" panose="020B0609020204030204" pitchFamily="49" charset="0"/>
              <a:cs typeface="Consolas" panose="020B0609020204030204" pitchFamily="49" charset="0"/>
            </a:endParaRPr>
          </a:p>
          <a:p>
            <a:endParaRPr lang="en-CA" dirty="0" smtClean="0"/>
          </a:p>
          <a:p>
            <a:pPr lvl="1"/>
            <a:r>
              <a:rPr lang="en-CA" dirty="0" smtClean="0"/>
              <a:t>Whatever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 are there are interpreted as the type you specified </a:t>
            </a:r>
            <a:endParaRPr lang="en-CA" dirty="0" smtClean="0">
              <a:latin typeface="Times New Roman" panose="02020603050405020304" pitchFamily="18" charset="0"/>
              <a:cs typeface="Times New Roman" panose="02020603050405020304" pitchFamily="18" charset="0"/>
            </a:endParaRPr>
          </a:p>
          <a:p>
            <a:pPr lvl="1"/>
            <a:r>
              <a:rPr lang="en-CA" dirty="0" smtClean="0"/>
              <a:t>Often, but not always, this will be </a:t>
            </a:r>
            <a:r>
              <a:rPr lang="en-CA" dirty="0" smtClean="0">
                <a:latin typeface="Consolas" panose="020B0609020204030204" pitchFamily="49" charset="0"/>
                <a:cs typeface="Consolas" panose="020B0609020204030204" pitchFamily="49" charset="0"/>
              </a:rPr>
              <a:t>0</a:t>
            </a:r>
            <a:r>
              <a:rPr lang="en-CA" dirty="0" smtClean="0"/>
              <a:t>, </a:t>
            </a:r>
            <a:r>
              <a:rPr lang="en-CA" dirty="0" smtClean="0">
                <a:latin typeface="Consolas" panose="020B0609020204030204" pitchFamily="49" charset="0"/>
                <a:cs typeface="Consolas" panose="020B0609020204030204" pitchFamily="49" charset="0"/>
              </a:rPr>
              <a:t>0.0</a:t>
            </a:r>
            <a:r>
              <a:rPr lang="en-CA" dirty="0" smtClean="0"/>
              <a:t> or </a:t>
            </a:r>
            <a:r>
              <a:rPr lang="en-CA" dirty="0" smtClean="0">
                <a:latin typeface="Consolas" panose="020B0609020204030204" pitchFamily="49" charset="0"/>
                <a:cs typeface="Consolas" panose="020B0609020204030204" pitchFamily="49" charset="0"/>
              </a:rPr>
              <a:t>false</a:t>
            </a:r>
            <a:endParaRPr lang="en-CA" dirty="0" smtClean="0">
              <a:latin typeface="Times New Roman" panose="02020603050405020304" pitchFamily="18" charset="0"/>
              <a:cs typeface="Times New Roman" panose="02020603050405020304" pitchFamily="18" charset="0"/>
            </a:endParaRPr>
          </a:p>
          <a:p>
            <a:endParaRPr lang="en-CA" dirty="0" smtClean="0"/>
          </a:p>
          <a:p>
            <a:r>
              <a:rPr lang="en-CA" dirty="0" smtClean="0"/>
              <a:t>Almost always, this will be a bad idea</a:t>
            </a:r>
          </a:p>
          <a:p>
            <a:pPr lvl="1"/>
            <a:r>
              <a:rPr lang="en-CA" dirty="0" smtClean="0"/>
              <a:t>On one platform, the default value may be consistently zero</a:t>
            </a:r>
          </a:p>
          <a:p>
            <a:pPr lvl="1"/>
            <a:r>
              <a:rPr lang="en-CA" dirty="0" smtClean="0"/>
              <a:t>On another, under different circumstances, the default value may be some random value</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2568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Now, consider this program:</a:t>
            </a:r>
          </a:p>
          <a:p>
            <a:pPr marL="800100" lvl="2" indent="0">
              <a:buNone/>
            </a:pPr>
            <a:r>
              <a:rPr lang="en-CA" sz="1500" dirty="0">
                <a:latin typeface="Consolas" panose="020B0609020204030204" pitchFamily="49" charset="0"/>
                <a:cs typeface="Consolas" panose="020B0609020204030204" pitchFamily="49" charset="0"/>
              </a:rPr>
              <a:t>#include &lt;iostream&gt;</a:t>
            </a:r>
          </a:p>
          <a:p>
            <a:pPr marL="800100" lvl="2" indent="0">
              <a:buNone/>
            </a:pPr>
            <a:r>
              <a:rPr lang="en-CA" sz="1500" dirty="0">
                <a:latin typeface="Consolas" panose="020B0609020204030204" pitchFamily="49" charset="0"/>
                <a:cs typeface="Consolas" panose="020B0609020204030204" pitchFamily="49" charset="0"/>
              </a:rPr>
              <a:t>void </a:t>
            </a:r>
            <a:r>
              <a:rPr lang="en-CA" sz="1500" dirty="0" err="1" smtClean="0">
                <a:latin typeface="Consolas" panose="020B0609020204030204" pitchFamily="49" charset="0"/>
                <a:cs typeface="Consolas" panose="020B0609020204030204" pitchFamily="49" charset="0"/>
              </a:rPr>
              <a:t>with_no_initial_values</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int main();</a:t>
            </a:r>
          </a:p>
          <a:p>
            <a:pPr marL="800100" lvl="2" indent="0">
              <a:buNone/>
            </a:pPr>
            <a:endParaRPr lang="en-CA" sz="9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void </a:t>
            </a:r>
            <a:r>
              <a:rPr lang="en-CA" sz="1500" dirty="0" err="1" smtClean="0">
                <a:latin typeface="Consolas" panose="020B0609020204030204" pitchFamily="49" charset="0"/>
                <a:cs typeface="Consolas" panose="020B0609020204030204" pitchFamily="49" charset="0"/>
              </a:rPr>
              <a:t>with_no_initial_values</a:t>
            </a:r>
            <a:r>
              <a:rPr lang="en-CA" sz="1500" dirty="0" smtClean="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int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double x;</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bool b;</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n &lt;&lt; ", " &lt;&lt; x &lt;&lt; ", " &lt;&lt; b &lt;&lt; std::endl;</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9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r>
              <a:rPr lang="en-CA" sz="1500" dirty="0" err="1" smtClean="0">
                <a:latin typeface="Consolas" panose="020B0609020204030204" pitchFamily="49" charset="0"/>
                <a:cs typeface="Consolas" panose="020B0609020204030204" pitchFamily="49" charset="0"/>
              </a:rPr>
              <a:t>with_no_initial_values</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std::cout &lt;&lt; "Pi = " &lt;&lt; 3.14 &lt;&lt; std::endl;</a:t>
            </a: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with_no_initial_values</a:t>
            </a:r>
            <a:r>
              <a:rPr lang="en-CA" sz="1500" dirty="0">
                <a:latin typeface="Consolas" panose="020B0609020204030204" pitchFamily="49" charset="0"/>
                <a:cs typeface="Consolas" panose="020B0609020204030204" pitchFamily="49" charset="0"/>
              </a:rPr>
              <a:t>();</a:t>
            </a:r>
          </a:p>
          <a:p>
            <a:pPr marL="800100" lvl="2" indent="0">
              <a:buNone/>
            </a:pP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435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normAutofit lnSpcReduction="10000"/>
          </a:bodyPr>
          <a:lstStyle/>
          <a:p>
            <a:r>
              <a:rPr lang="en-CA" dirty="0" smtClean="0"/>
              <a:t>Running this on </a:t>
            </a:r>
            <a:r>
              <a:rPr lang="en-CA" i="1" dirty="0" err="1" smtClean="0"/>
              <a:t>ecelinux</a:t>
            </a:r>
            <a:r>
              <a:rPr lang="en-CA" dirty="0" smtClean="0"/>
              <a:t> yields:</a:t>
            </a:r>
          </a:p>
          <a:p>
            <a:pPr marL="800100" lvl="2" indent="0">
              <a:buNone/>
            </a:pPr>
            <a:r>
              <a:rPr lang="it-IT" sz="1800" dirty="0">
                <a:latin typeface="Consolas" panose="020B0609020204030204" pitchFamily="49" charset="0"/>
                <a:cs typeface="Consolas" panose="020B0609020204030204" pitchFamily="49" charset="0"/>
              </a:rPr>
              <a:t>4196861, 9.88131e-324, 0</a:t>
            </a:r>
          </a:p>
          <a:p>
            <a:pPr marL="800100" lvl="2" indent="0">
              <a:buNone/>
            </a:pPr>
            <a:r>
              <a:rPr lang="it-IT" sz="1800" dirty="0">
                <a:latin typeface="Consolas" panose="020B0609020204030204" pitchFamily="49" charset="0"/>
                <a:cs typeface="Consolas" panose="020B0609020204030204" pitchFamily="49" charset="0"/>
              </a:rPr>
              <a:t>Pi = 3.14</a:t>
            </a:r>
          </a:p>
          <a:p>
            <a:pPr marL="800100" lvl="2" indent="0">
              <a:buNone/>
            </a:pPr>
            <a:r>
              <a:rPr lang="it-IT" sz="1800" dirty="0">
                <a:latin typeface="Consolas" panose="020B0609020204030204" pitchFamily="49" charset="0"/>
                <a:cs typeface="Consolas" panose="020B0609020204030204" pitchFamily="49" charset="0"/>
              </a:rPr>
              <a:t>6295680, 2.07323e-317, 0</a:t>
            </a:r>
          </a:p>
          <a:p>
            <a:endParaRPr lang="en-CA" dirty="0" smtClean="0"/>
          </a:p>
          <a:p>
            <a:r>
              <a:rPr lang="en-CA" dirty="0" smtClean="0"/>
              <a:t>Running this on </a:t>
            </a:r>
            <a:r>
              <a:rPr lang="en-CA" i="1" dirty="0" smtClean="0"/>
              <a:t>cpp.sh</a:t>
            </a:r>
            <a:r>
              <a:rPr lang="en-CA" dirty="0" smtClean="0"/>
              <a:t> yields a different result</a:t>
            </a:r>
            <a:endParaRPr lang="en-CA" dirty="0"/>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0, 0, 0</a:t>
            </a:r>
            <a:endParaRPr lang="en-CA" dirty="0">
              <a:latin typeface="Consolas" panose="020B0609020204030204" pitchFamily="49" charset="0"/>
              <a:cs typeface="Consolas" panose="020B0609020204030204" pitchFamily="49" charset="0"/>
            </a:endParaRPr>
          </a:p>
          <a:p>
            <a:pPr marL="400050" lvl="1" indent="0">
              <a:buNone/>
            </a:pPr>
            <a:r>
              <a:rPr lang="en-CA" dirty="0" smtClean="0">
                <a:latin typeface="Consolas" panose="020B0609020204030204" pitchFamily="49" charset="0"/>
                <a:cs typeface="Consolas" panose="020B0609020204030204" pitchFamily="49" charset="0"/>
              </a:rPr>
              <a:t>	Pi = 3.14</a:t>
            </a:r>
            <a:endParaRPr lang="en-CA" dirty="0">
              <a:latin typeface="Consolas" panose="020B0609020204030204" pitchFamily="49" charset="0"/>
              <a:cs typeface="Consolas" panose="020B0609020204030204" pitchFamily="49" charset="0"/>
            </a:endParaRPr>
          </a:p>
          <a:p>
            <a:pPr marL="400050" lvl="1" indent="0">
              <a:buNone/>
            </a:pPr>
            <a:r>
              <a:rPr lang="en-CA" dirty="0" smtClean="0">
                <a:latin typeface="Consolas" panose="020B0609020204030204" pitchFamily="49" charset="0"/>
                <a:cs typeface="Consolas" panose="020B0609020204030204" pitchFamily="49" charset="0"/>
              </a:rPr>
              <a:t>	0, 0, 0</a:t>
            </a:r>
            <a:endParaRPr lang="en-CA" dirty="0">
              <a:latin typeface="Consolas" panose="020B0609020204030204" pitchFamily="49" charset="0"/>
              <a:cs typeface="Consolas" panose="020B0609020204030204" pitchFamily="49" charset="0"/>
            </a:endParaRPr>
          </a:p>
          <a:p>
            <a:pPr lvl="0"/>
            <a:endParaRPr lang="en-CA" dirty="0" smtClean="0">
              <a:solidFill>
                <a:prstClr val="black"/>
              </a:solidFill>
            </a:endParaRPr>
          </a:p>
          <a:p>
            <a:pPr lvl="0"/>
            <a:r>
              <a:rPr lang="en-CA" dirty="0" smtClean="0">
                <a:solidFill>
                  <a:prstClr val="black"/>
                </a:solidFill>
              </a:rPr>
              <a:t>Running </a:t>
            </a:r>
            <a:r>
              <a:rPr lang="en-CA" dirty="0">
                <a:solidFill>
                  <a:prstClr val="black"/>
                </a:solidFill>
              </a:rPr>
              <a:t>this on </a:t>
            </a:r>
            <a:r>
              <a:rPr lang="en-CA" dirty="0" smtClean="0">
                <a:solidFill>
                  <a:prstClr val="black"/>
                </a:solidFill>
              </a:rPr>
              <a:t>a Windows computer yields yet a </a:t>
            </a:r>
            <a:r>
              <a:rPr lang="en-CA" dirty="0">
                <a:solidFill>
                  <a:prstClr val="black"/>
                </a:solidFill>
              </a:rPr>
              <a:t>different result</a:t>
            </a:r>
          </a:p>
          <a:p>
            <a:pPr marL="800100" lvl="2" indent="0">
              <a:buNone/>
            </a:pPr>
            <a:r>
              <a:rPr lang="it-IT" sz="1800" dirty="0" smtClean="0">
                <a:latin typeface="Consolas" panose="020B0609020204030204" pitchFamily="49" charset="0"/>
                <a:cs typeface="Consolas" panose="020B0609020204030204" pitchFamily="49" charset="0"/>
              </a:rPr>
              <a:t>1627411690, 2.122e-314, 0</a:t>
            </a:r>
          </a:p>
          <a:p>
            <a:pPr marL="800100" lvl="2" indent="0">
              <a:buNone/>
            </a:pPr>
            <a:r>
              <a:rPr lang="it-IT" sz="1800" dirty="0" smtClean="0">
                <a:latin typeface="Consolas" panose="020B0609020204030204" pitchFamily="49" charset="0"/>
                <a:cs typeface="Consolas" panose="020B0609020204030204" pitchFamily="49" charset="0"/>
              </a:rPr>
              <a:t>Pi </a:t>
            </a:r>
            <a:r>
              <a:rPr lang="it-IT" sz="1800" dirty="0">
                <a:latin typeface="Consolas" panose="020B0609020204030204" pitchFamily="49" charset="0"/>
                <a:cs typeface="Consolas" panose="020B0609020204030204" pitchFamily="49" charset="0"/>
              </a:rPr>
              <a:t>= 3.14</a:t>
            </a:r>
          </a:p>
          <a:p>
            <a:pPr marL="800100" lvl="2" indent="0">
              <a:buNone/>
            </a:pPr>
            <a:r>
              <a:rPr lang="it-IT" sz="1800" dirty="0">
                <a:latin typeface="Consolas" panose="020B0609020204030204" pitchFamily="49" charset="0"/>
                <a:cs typeface="Consolas" panose="020B0609020204030204" pitchFamily="49" charset="0"/>
              </a:rPr>
              <a:t>1817066142, 5.26696e+213, 97</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1692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Warning on initial values</a:t>
            </a:r>
            <a:endParaRPr lang="en-CA" dirty="0"/>
          </a:p>
        </p:txBody>
      </p:sp>
      <p:sp>
        <p:nvSpPr>
          <p:cNvPr id="3" name="Content Placeholder 2"/>
          <p:cNvSpPr>
            <a:spLocks noGrp="1"/>
          </p:cNvSpPr>
          <p:nvPr>
            <p:ph idx="1"/>
          </p:nvPr>
        </p:nvSpPr>
        <p:spPr/>
        <p:txBody>
          <a:bodyPr/>
          <a:lstStyle/>
          <a:p>
            <a:r>
              <a:rPr lang="en-CA" dirty="0" smtClean="0"/>
              <a:t>Apart from an embedded real-time systems where the wasted time of an unnecessary initialization may actually cause a signification delay…</a:t>
            </a:r>
          </a:p>
          <a:p>
            <a:pPr marL="0" indent="0" algn="ctr">
              <a:buNone/>
            </a:pPr>
            <a:r>
              <a:rPr lang="en-CA" sz="2400" b="1" dirty="0" smtClean="0">
                <a:solidFill>
                  <a:srgbClr val="FF0000"/>
                </a:solidFill>
                <a:latin typeface="Lucida Calligraphy" panose="03010101010101010101" pitchFamily="66" charset="0"/>
              </a:rPr>
              <a:t>...always initialize your variables,</a:t>
            </a:r>
            <a:br>
              <a:rPr lang="en-CA" sz="2400" b="1" dirty="0" smtClean="0">
                <a:solidFill>
                  <a:srgbClr val="FF0000"/>
                </a:solidFill>
                <a:latin typeface="Lucida Calligraphy" panose="03010101010101010101" pitchFamily="66" charset="0"/>
              </a:rPr>
            </a:br>
            <a:r>
              <a:rPr lang="en-CA" sz="2400" b="1" dirty="0" smtClean="0">
                <a:solidFill>
                  <a:srgbClr val="FF0000"/>
                </a:solidFill>
                <a:latin typeface="Lucida Calligraphy" panose="03010101010101010101" pitchFamily="66" charset="0"/>
              </a:rPr>
              <a:t>even if it is with the default.</a:t>
            </a:r>
            <a:endParaRPr lang="en-CA" sz="2400" b="1" dirty="0" smtClean="0">
              <a:solidFill>
                <a:srgbClr val="FF0000"/>
              </a:solidFill>
            </a:endParaRPr>
          </a:p>
          <a:p>
            <a:pPr marL="0" indent="0" algn="ctr">
              <a:buNone/>
            </a:pPr>
            <a:endParaRPr lang="en-CA" sz="2400" b="1" dirty="0" smtClean="0">
              <a:solidFill>
                <a:srgbClr val="FF0000"/>
              </a:solidFill>
            </a:endParaRPr>
          </a:p>
          <a:p>
            <a:pPr lvl="0"/>
            <a:r>
              <a:rPr lang="en-CA" dirty="0" smtClean="0">
                <a:solidFill>
                  <a:prstClr val="black"/>
                </a:solidFill>
              </a:rPr>
              <a:t>If you think you have a scenario where it is not necessary…</a:t>
            </a:r>
            <a:endParaRPr lang="en-CA" dirty="0">
              <a:solidFill>
                <a:prstClr val="black"/>
              </a:solidFill>
            </a:endParaRPr>
          </a:p>
          <a:p>
            <a:pPr marL="0" lvl="0" indent="0" algn="ctr">
              <a:buNone/>
            </a:pPr>
            <a:r>
              <a:rPr lang="en-CA" sz="2800" b="1" dirty="0" smtClean="0">
                <a:solidFill>
                  <a:srgbClr val="FF0000"/>
                </a:solidFill>
                <a:latin typeface="Lucida Calligraphy" panose="03010101010101010101" pitchFamily="66" charset="0"/>
              </a:rPr>
              <a:t>...document why in the comments.</a:t>
            </a:r>
            <a:endParaRPr lang="en-CA" sz="1400" b="1" dirty="0">
              <a:solidFill>
                <a:srgbClr val="FF0000"/>
              </a:solidFill>
              <a:latin typeface="Lucida Calligraphy" panose="03010101010101010101" pitchFamily="66" charset="0"/>
            </a:endParaRPr>
          </a:p>
        </p:txBody>
      </p:sp>
    </p:spTree>
    <p:extLst>
      <p:ext uri="{BB962C8B-B14F-4D97-AF65-F5344CB8AC3E}">
        <p14:creationId xmlns:p14="http://schemas.microsoft.com/office/powerpoint/2010/main" val="58253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declarations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Within the same block of statements, you may never declare a local variable more than once</a:t>
            </a:r>
          </a:p>
          <a:p>
            <a:pPr lvl="1"/>
            <a:r>
              <a:rPr lang="en-CA" dirty="0" smtClean="0"/>
              <a:t>The compiler will return an error—even if the value is the same</a:t>
            </a:r>
          </a:p>
          <a:p>
            <a:pPr lvl="1"/>
            <a:r>
              <a:rPr lang="en-CA" dirty="0" smtClean="0"/>
              <a:t>For example:</a:t>
            </a:r>
          </a:p>
          <a:p>
            <a:pPr marL="1257300" lvl="3" indent="0">
              <a:buNone/>
            </a:pPr>
            <a:r>
              <a:rPr lang="en-CA" sz="1500" dirty="0" smtClean="0">
                <a:latin typeface="Consolas" panose="020B0609020204030204" pitchFamily="49" charset="0"/>
                <a:cs typeface="Consolas" panose="020B0609020204030204" pitchFamily="49" charset="0"/>
              </a:rPr>
              <a:t>int </a:t>
            </a:r>
            <a:r>
              <a:rPr lang="en-CA" sz="1500" dirty="0">
                <a:latin typeface="Consolas" panose="020B0609020204030204" pitchFamily="49" charset="0"/>
                <a:cs typeface="Consolas" panose="020B0609020204030204" pitchFamily="49" charset="0"/>
              </a:rPr>
              <a:t>main() {</a:t>
            </a:r>
          </a:p>
          <a:p>
            <a:pPr marL="1257300" lvl="3" indent="0">
              <a:buNone/>
            </a:pPr>
            <a:r>
              <a:rPr lang="en-CA" sz="1500" dirty="0">
                <a:latin typeface="Consolas" panose="020B0609020204030204" pitchFamily="49" charset="0"/>
                <a:cs typeface="Consolas" panose="020B0609020204030204" pitchFamily="49" charset="0"/>
              </a:rPr>
              <a:t>    double x{3.2};</a:t>
            </a:r>
          </a:p>
          <a:p>
            <a:pPr marL="1257300" lvl="3" indent="0">
              <a:buNone/>
            </a:pPr>
            <a:r>
              <a:rPr lang="en-CA" sz="1500" dirty="0">
                <a:latin typeface="Consolas" panose="020B0609020204030204" pitchFamily="49" charset="0"/>
                <a:cs typeface="Consolas" panose="020B0609020204030204" pitchFamily="49" charset="0"/>
              </a:rPr>
              <a:t>    double x{3.2};</a:t>
            </a:r>
          </a:p>
          <a:p>
            <a:pPr marL="1257300" lvl="3" indent="0">
              <a:buNone/>
            </a:pP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    return 0;</a:t>
            </a:r>
          </a:p>
          <a:p>
            <a:pPr marL="1257300" lvl="3" indent="0">
              <a:buNone/>
            </a:pPr>
            <a:r>
              <a:rPr lang="en-CA" sz="1500" dirty="0">
                <a:latin typeface="Consolas" panose="020B0609020204030204" pitchFamily="49" charset="0"/>
                <a:cs typeface="Consolas" panose="020B0609020204030204" pitchFamily="49" charset="0"/>
              </a:rPr>
              <a:t>}</a:t>
            </a:r>
          </a:p>
          <a:p>
            <a:pPr lvl="1"/>
            <a:r>
              <a:rPr lang="en-CA" dirty="0" smtClean="0"/>
              <a:t>The error is </a:t>
            </a:r>
          </a:p>
          <a:p>
            <a:pPr marL="1257300" lvl="3" indent="0">
              <a:buNone/>
            </a:pPr>
            <a:r>
              <a:rPr lang="en-CA" sz="1500" dirty="0">
                <a:latin typeface="Consolas" panose="020B0609020204030204" pitchFamily="49" charset="0"/>
                <a:cs typeface="Consolas" panose="020B0609020204030204" pitchFamily="49" charset="0"/>
              </a:rPr>
              <a:t>example.cpp: In function </a:t>
            </a:r>
            <a:r>
              <a:rPr lang="en-CA" sz="1500" dirty="0" smtClean="0">
                <a:latin typeface="Consolas" panose="020B0609020204030204" pitchFamily="49" charset="0"/>
                <a:cs typeface="Consolas" panose="020B0609020204030204" pitchFamily="49" charset="0"/>
              </a:rPr>
              <a:t>'int </a:t>
            </a:r>
            <a:r>
              <a:rPr lang="en-CA" sz="1500" dirty="0">
                <a:latin typeface="Consolas" panose="020B0609020204030204" pitchFamily="49" charset="0"/>
                <a:cs typeface="Consolas" panose="020B0609020204030204" pitchFamily="49" charset="0"/>
              </a:rPr>
              <a:t>main</a:t>
            </a:r>
            <a:r>
              <a:rPr lang="en-CA" sz="1500" dirty="0" smtClean="0">
                <a:latin typeface="Consolas" panose="020B0609020204030204" pitchFamily="49" charset="0"/>
                <a:cs typeface="Consolas" panose="020B0609020204030204" pitchFamily="49" charset="0"/>
              </a:rPr>
              <a:t>()</a:t>
            </a:r>
            <a:r>
              <a:rPr lang="en-CA" sz="1500" dirty="0">
                <a:latin typeface="Consolas" panose="020B0609020204030204" pitchFamily="49" charset="0"/>
                <a:cs typeface="Consolas" panose="020B0609020204030204" pitchFamily="49" charset="0"/>
              </a:rPr>
              <a:t>'</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example.cpp:3:12: error: </a:t>
            </a:r>
            <a:r>
              <a:rPr lang="en-CA" sz="1500" dirty="0" err="1">
                <a:latin typeface="Consolas" panose="020B0609020204030204" pitchFamily="49" charset="0"/>
                <a:cs typeface="Consolas" panose="020B0609020204030204" pitchFamily="49" charset="0"/>
              </a:rPr>
              <a:t>redeclaration</a:t>
            </a:r>
            <a:r>
              <a:rPr lang="en-CA" sz="1500" dirty="0">
                <a:latin typeface="Consolas" panose="020B0609020204030204" pitchFamily="49" charset="0"/>
                <a:cs typeface="Consolas" panose="020B0609020204030204" pitchFamily="49" charset="0"/>
              </a:rPr>
              <a:t> of '</a:t>
            </a:r>
            <a:r>
              <a:rPr lang="en-CA" sz="1500" dirty="0" smtClean="0">
                <a:latin typeface="Consolas" panose="020B0609020204030204" pitchFamily="49" charset="0"/>
                <a:cs typeface="Consolas" panose="020B0609020204030204" pitchFamily="49" charset="0"/>
              </a:rPr>
              <a:t>double x</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double x{3.2};</a:t>
            </a:r>
          </a:p>
          <a:p>
            <a:pPr marL="1257300" lvl="3" indent="0">
              <a:buNone/>
            </a:pP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example.cpp:2:12: error: '</a:t>
            </a:r>
            <a:r>
              <a:rPr lang="en-CA" sz="1500" dirty="0" smtClean="0">
                <a:latin typeface="Consolas" panose="020B0609020204030204" pitchFamily="49" charset="0"/>
                <a:cs typeface="Consolas" panose="020B0609020204030204" pitchFamily="49" charset="0"/>
              </a:rPr>
              <a:t>double x</a:t>
            </a:r>
            <a:r>
              <a:rPr lang="en-CA" sz="1500" dirty="0">
                <a:latin typeface="Consolas" panose="020B0609020204030204" pitchFamily="49" charset="0"/>
                <a:cs typeface="Consolas" panose="020B0609020204030204" pitchFamily="49" charset="0"/>
              </a:rPr>
              <a:t>'</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previously declared here</a:t>
            </a:r>
          </a:p>
          <a:p>
            <a:pPr marL="1257300" lvl="3" indent="0">
              <a:buNone/>
            </a:pPr>
            <a:r>
              <a:rPr lang="en-CA" sz="1500" dirty="0">
                <a:latin typeface="Consolas" panose="020B0609020204030204" pitchFamily="49" charset="0"/>
                <a:cs typeface="Consolas" panose="020B0609020204030204" pitchFamily="49" charset="0"/>
              </a:rPr>
              <a:t>     double x{3.2};</a:t>
            </a:r>
          </a:p>
          <a:p>
            <a:pPr marL="1257300" lvl="3"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1219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a:t>
            </a:r>
            <a:endParaRPr lang="en-CA" dirty="0"/>
          </a:p>
        </p:txBody>
      </p:sp>
      <p:sp>
        <p:nvSpPr>
          <p:cNvPr id="3" name="Content Placeholder 2"/>
          <p:cNvSpPr>
            <a:spLocks noGrp="1"/>
          </p:cNvSpPr>
          <p:nvPr>
            <p:ph idx="1"/>
          </p:nvPr>
        </p:nvSpPr>
        <p:spPr/>
        <p:txBody>
          <a:bodyPr/>
          <a:lstStyle/>
          <a:p>
            <a:r>
              <a:rPr lang="en-CA" dirty="0" smtClean="0"/>
              <a:t>Local variables are meant to be temporary</a:t>
            </a:r>
          </a:p>
          <a:p>
            <a:pPr lvl="1"/>
            <a:r>
              <a:rPr lang="en-CA" dirty="0" smtClean="0"/>
              <a:t>They have a well-defined </a:t>
            </a:r>
            <a:r>
              <a:rPr lang="en-CA" i="1" dirty="0" smtClean="0"/>
              <a:t>lifetime</a:t>
            </a:r>
          </a:p>
          <a:p>
            <a:endParaRPr lang="en-CA" dirty="0" smtClean="0"/>
          </a:p>
          <a:p>
            <a:r>
              <a:rPr lang="en-CA" dirty="0" smtClean="0"/>
              <a:t>The lifetime</a:t>
            </a:r>
            <a:r>
              <a:rPr lang="en-CA" i="1" dirty="0" smtClean="0"/>
              <a:t> </a:t>
            </a:r>
            <a:r>
              <a:rPr lang="en-CA" dirty="0" smtClean="0"/>
              <a:t>of a parameter is the function definition</a:t>
            </a:r>
          </a:p>
          <a:p>
            <a:pPr lvl="1"/>
            <a:r>
              <a:rPr lang="en-CA" dirty="0" smtClean="0"/>
              <a:t>The block of statements defining the function</a:t>
            </a:r>
          </a:p>
          <a:p>
            <a:pPr lvl="2"/>
            <a:r>
              <a:rPr lang="en-CA" dirty="0" smtClean="0"/>
              <a:t>The statements wrapped in braces { } in the function definition</a:t>
            </a:r>
          </a:p>
          <a:p>
            <a:pPr lvl="1"/>
            <a:r>
              <a:rPr lang="en-CA" dirty="0" smtClean="0"/>
              <a:t>This lifetime is defined by the programming language and enforced by the compiler</a:t>
            </a:r>
          </a:p>
          <a:p>
            <a:pPr lvl="1"/>
            <a:endParaRPr lang="en-CA" dirty="0"/>
          </a:p>
          <a:p>
            <a:r>
              <a:rPr lang="en-CA" dirty="0" smtClean="0"/>
              <a:t>The lifetime of a local variable</a:t>
            </a:r>
          </a:p>
          <a:p>
            <a:pPr lvl="1"/>
            <a:r>
              <a:rPr lang="en-CA" dirty="0" smtClean="0"/>
              <a:t>Starts at the point at which it is declared, and</a:t>
            </a:r>
          </a:p>
          <a:p>
            <a:pPr lvl="1"/>
            <a:r>
              <a:rPr lang="en-CA" dirty="0" smtClean="0"/>
              <a:t>Ends at the end of the inner-most block of statements in which it is defined</a:t>
            </a:r>
          </a:p>
          <a:p>
            <a:pPr lvl="1"/>
            <a:endParaRPr lang="en-CA" dirty="0" smtClean="0"/>
          </a:p>
          <a:p>
            <a:pPr lvl="1"/>
            <a:endParaRPr lang="en-CA" dirty="0"/>
          </a:p>
        </p:txBody>
      </p:sp>
    </p:spTree>
    <p:extLst>
      <p:ext uri="{BB962C8B-B14F-4D97-AF65-F5344CB8AC3E}">
        <p14:creationId xmlns:p14="http://schemas.microsoft.com/office/powerpoint/2010/main" val="372492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This function only prints those local variables that are </a:t>
            </a:r>
            <a:r>
              <a:rPr lang="en-CA" i="1" dirty="0" smtClean="0"/>
              <a:t>in scope</a:t>
            </a:r>
            <a:r>
              <a:rPr lang="en-CA" dirty="0" smtClean="0"/>
              <a:t>:</a:t>
            </a:r>
          </a:p>
          <a:p>
            <a:pPr marL="800100" lvl="2" indent="0">
              <a:buNone/>
            </a:pPr>
            <a:r>
              <a:rPr lang="en-CA" sz="1400" b="1" dirty="0" smtClean="0">
                <a:latin typeface="Consolas" panose="020B0609020204030204" pitchFamily="49" charset="0"/>
                <a:cs typeface="Consolas" panose="020B0609020204030204" pitchFamily="49" charset="0"/>
              </a:rPr>
              <a:t>void f( int x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FF0000"/>
                </a:solidFill>
                <a:latin typeface="Consolas" panose="020B0609020204030204" pitchFamily="49" charset="0"/>
                <a:cs typeface="Consolas" panose="020B0609020204030204" pitchFamily="49" charset="0"/>
              </a:rPr>
              <a:t>a{0}</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if ( x &lt; a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FF9900"/>
                </a:solidFill>
                <a:latin typeface="Consolas" panose="020B0609020204030204" pitchFamily="49" charset="0"/>
                <a:cs typeface="Consolas" panose="020B0609020204030204" pitchFamily="49" charset="0"/>
              </a:rPr>
              <a:t>b{1}</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&lt;&lt; "," &lt;&lt;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latin typeface="Consolas" panose="020B0609020204030204" pitchFamily="49" charset="0"/>
                <a:cs typeface="Consolas" panose="020B0609020204030204" pitchFamily="49" charset="0"/>
              </a:rPr>
              <a:t> &lt;&lt; std::endl;</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if ( a + b &lt;= x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996633"/>
                </a:solidFill>
                <a:latin typeface="Consolas" panose="020B0609020204030204" pitchFamily="49" charset="0"/>
                <a:cs typeface="Consolas" panose="020B0609020204030204" pitchFamily="49" charset="0"/>
              </a:rPr>
              <a:t>c{2}</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latin typeface="Consolas" panose="020B0609020204030204" pitchFamily="49" charset="0"/>
                <a:cs typeface="Consolas" panose="020B0609020204030204" pitchFamily="49" charset="0"/>
              </a:rPr>
              <a:t> &lt;&lt; </a:t>
            </a:r>
            <a:r>
              <a:rPr lang="en-CA" sz="1400" b="1" dirty="0">
                <a:latin typeface="Consolas" panose="020B0609020204030204" pitchFamily="49" charset="0"/>
                <a:cs typeface="Consolas" panose="020B0609020204030204" pitchFamily="49" charset="0"/>
              </a:rPr>
              <a:t>","</a:t>
            </a:r>
            <a:r>
              <a:rPr lang="en-CA" sz="1400" b="1" dirty="0" smtClean="0">
                <a:latin typeface="Consolas" panose="020B0609020204030204" pitchFamily="49" charset="0"/>
                <a:cs typeface="Consolas" panose="020B0609020204030204" pitchFamily="49" charset="0"/>
              </a:rPr>
              <a:t> &lt;&lt; </a:t>
            </a:r>
            <a:r>
              <a:rPr lang="en-CA" sz="1400" b="1" dirty="0">
                <a:solidFill>
                  <a:srgbClr val="996633"/>
                </a:solidFill>
                <a:latin typeface="Consolas" panose="020B0609020204030204" pitchFamily="49" charset="0"/>
                <a:cs typeface="Consolas" panose="020B0609020204030204" pitchFamily="49" charset="0"/>
              </a:rPr>
              <a:t>c</a:t>
            </a:r>
            <a:r>
              <a:rPr lang="en-CA" sz="1400" b="1" dirty="0" smtClean="0">
                <a:latin typeface="Consolas" panose="020B0609020204030204" pitchFamily="49" charset="0"/>
                <a:cs typeface="Consolas" panose="020B0609020204030204" pitchFamily="49" charset="0"/>
              </a:rPr>
              <a:t> &lt;&lt; </a:t>
            </a:r>
            <a:r>
              <a:rPr lang="en-CA" sz="1400" b="1" dirty="0">
                <a:latin typeface="Consolas" panose="020B0609020204030204" pitchFamily="49" charset="0"/>
                <a:cs typeface="Consolas" panose="020B0609020204030204" pitchFamily="49" charset="0"/>
              </a:rPr>
              <a:t>std::endl</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00B050"/>
                </a:solidFill>
                <a:latin typeface="Consolas" panose="020B0609020204030204" pitchFamily="49" charset="0"/>
                <a:cs typeface="Consolas" panose="020B0609020204030204" pitchFamily="49" charset="0"/>
              </a:rPr>
              <a:t>d{3}</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d</a:t>
            </a:r>
            <a:r>
              <a:rPr lang="en-CA" sz="1400" b="1" dirty="0" smtClean="0">
                <a:latin typeface="Consolas" panose="020B0609020204030204" pitchFamily="49" charset="0"/>
                <a:cs typeface="Consolas" panose="020B0609020204030204" pitchFamily="49" charset="0"/>
              </a:rPr>
              <a:t> &lt;&lt; </a:t>
            </a:r>
            <a:r>
              <a:rPr lang="en-CA" sz="1400" b="1" dirty="0">
                <a:latin typeface="Consolas" panose="020B0609020204030204" pitchFamily="49" charset="0"/>
                <a:cs typeface="Consolas" panose="020B0609020204030204" pitchFamily="49" charset="0"/>
              </a:rPr>
              <a:t>std::endl</a:t>
            </a:r>
            <a:r>
              <a:rPr lang="en-CA" sz="1400" b="1" dirty="0" smtClean="0">
                <a:latin typeface="Consolas" panose="020B0609020204030204" pitchFamily="49" charset="0"/>
                <a:cs typeface="Consolas" panose="020B0609020204030204" pitchFamily="49" charset="0"/>
              </a:rPr>
              <a:t>;</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if ( x &gt; a + b - d ) {</a:t>
            </a: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0070C0"/>
                </a:solidFill>
                <a:latin typeface="Consolas" panose="020B0609020204030204" pitchFamily="49" charset="0"/>
                <a:cs typeface="Consolas" panose="020B0609020204030204" pitchFamily="49" charset="0"/>
              </a:rPr>
              <a:t>e{4}</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00B050"/>
                </a:solidFill>
                <a:latin typeface="Consolas" panose="020B0609020204030204" pitchFamily="49" charset="0"/>
                <a:cs typeface="Consolas" panose="020B0609020204030204" pitchFamily="49" charset="0"/>
              </a:rPr>
              <a:t>d</a:t>
            </a:r>
            <a:r>
              <a:rPr lang="en-CA" sz="1400" b="1" dirty="0" smtClean="0">
                <a:latin typeface="Consolas" panose="020B0609020204030204" pitchFamily="49" charset="0"/>
                <a:cs typeface="Consolas" panose="020B0609020204030204" pitchFamily="49" charset="0"/>
              </a:rPr>
              <a:t> &lt;&lt; </a:t>
            </a:r>
            <a:r>
              <a:rPr lang="en-CA" sz="1400" b="1" dirty="0">
                <a:latin typeface="Consolas" panose="020B0609020204030204" pitchFamily="49" charset="0"/>
                <a:cs typeface="Consolas" panose="020B0609020204030204" pitchFamily="49" charset="0"/>
              </a:rPr>
              <a:t>","</a:t>
            </a:r>
            <a:r>
              <a:rPr lang="en-CA" sz="1400" b="1" dirty="0" smtClean="0">
                <a:latin typeface="Consolas" panose="020B0609020204030204" pitchFamily="49" charset="0"/>
                <a:cs typeface="Consolas" panose="020B0609020204030204" pitchFamily="49" charset="0"/>
              </a:rPr>
              <a:t> &lt;&lt; </a:t>
            </a:r>
            <a:r>
              <a:rPr lang="en-CA" sz="1400" b="1" dirty="0">
                <a:solidFill>
                  <a:srgbClr val="0070C0"/>
                </a:solidFill>
                <a:latin typeface="Consolas" panose="020B0609020204030204" pitchFamily="49" charset="0"/>
                <a:cs typeface="Consolas" panose="020B0609020204030204" pitchFamily="49" charset="0"/>
              </a:rPr>
              <a:t>e</a:t>
            </a:r>
            <a:r>
              <a:rPr lang="en-CA" sz="1400" b="1" dirty="0" smtClean="0">
                <a:latin typeface="Consolas" panose="020B0609020204030204" pitchFamily="49" charset="0"/>
                <a:cs typeface="Consolas" panose="020B0609020204030204" pitchFamily="49" charset="0"/>
              </a:rPr>
              <a:t> &lt;&lt; </a:t>
            </a:r>
            <a:r>
              <a:rPr lang="en-CA" sz="1400" b="1" dirty="0">
                <a:latin typeface="Consolas" panose="020B0609020204030204" pitchFamily="49" charset="0"/>
                <a:cs typeface="Consolas" panose="020B0609020204030204" pitchFamily="49" charset="0"/>
              </a:rPr>
              <a:t>std::endl;</a:t>
            </a: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7030A0"/>
                </a:solidFill>
                <a:latin typeface="Consolas" panose="020B0609020204030204" pitchFamily="49" charset="0"/>
                <a:cs typeface="Consolas" panose="020B0609020204030204" pitchFamily="49" charset="0"/>
              </a:rPr>
              <a:t>f{5}</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00B050"/>
                </a:solidFill>
                <a:latin typeface="Consolas" panose="020B0609020204030204" pitchFamily="49" charset="0"/>
                <a:cs typeface="Consolas" panose="020B0609020204030204" pitchFamily="49" charset="0"/>
              </a:rPr>
              <a:t>d</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a:solidFill>
                  <a:srgbClr val="7030A0"/>
                </a:solidFill>
                <a:latin typeface="Consolas" panose="020B0609020204030204" pitchFamily="49" charset="0"/>
                <a:cs typeface="Consolas" panose="020B0609020204030204" pitchFamily="49" charset="0"/>
              </a:rPr>
              <a:t>f</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std::endl;</a:t>
            </a:r>
          </a:p>
          <a:p>
            <a:pPr marL="800100" lvl="2" indent="0">
              <a:buNone/>
            </a:pPr>
            <a:r>
              <a:rPr lang="en-CA" sz="1400" b="1" dirty="0" smtClean="0">
                <a:latin typeface="Consolas" panose="020B0609020204030204" pitchFamily="49" charset="0"/>
                <a:cs typeface="Consolas" panose="020B0609020204030204" pitchFamily="49" charset="0"/>
              </a:rPr>
              <a:t>    }</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latin typeface="Consolas" panose="020B0609020204030204" pitchFamily="49" charset="0"/>
                <a:cs typeface="Consolas" panose="020B0609020204030204" pitchFamily="49" charset="0"/>
              </a:rPr>
              <a:t> </a:t>
            </a:r>
            <a:r>
              <a:rPr lang="en-CA" sz="1400" b="1" dirty="0">
                <a:latin typeface="Consolas" panose="020B0609020204030204" pitchFamily="49" charset="0"/>
                <a:cs typeface="Consolas" panose="020B0609020204030204" pitchFamily="49" charset="0"/>
              </a:rPr>
              <a:t>&lt;&lt; </a:t>
            </a:r>
            <a:r>
              <a:rPr lang="en-CA" sz="1400" b="1" dirty="0" smtClean="0">
                <a:latin typeface="Consolas" panose="020B0609020204030204" pitchFamily="49" charset="0"/>
                <a:cs typeface="Consolas" panose="020B0609020204030204" pitchFamily="49" charset="0"/>
              </a:rPr>
              <a:t>std</a:t>
            </a:r>
            <a:r>
              <a:rPr lang="en-CA" sz="1400" b="1" dirty="0">
                <a:latin typeface="Consolas" panose="020B0609020204030204" pitchFamily="49" charset="0"/>
                <a:cs typeface="Consolas" panose="020B0609020204030204" pitchFamily="49" charset="0"/>
              </a:rPr>
              <a:t>::endl</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3034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need for temporary memory storage</a:t>
            </a:r>
          </a:p>
          <a:p>
            <a:pPr lvl="2"/>
            <a:r>
              <a:rPr lang="en-CA" dirty="0" smtClean="0"/>
              <a:t>Local variables</a:t>
            </a:r>
          </a:p>
          <a:p>
            <a:pPr lvl="1"/>
            <a:r>
              <a:rPr lang="en-CA" dirty="0" smtClean="0"/>
              <a:t>Describe initialization of local variables</a:t>
            </a:r>
          </a:p>
          <a:p>
            <a:pPr lvl="1"/>
            <a:r>
              <a:rPr lang="en-CA" dirty="0" smtClean="0"/>
              <a:t>Learn the scope of local variables</a:t>
            </a:r>
          </a:p>
          <a:p>
            <a:pPr lvl="1"/>
            <a:r>
              <a:rPr lang="en-CA" dirty="0" smtClean="0"/>
              <a:t>Describe assigning to local variables</a:t>
            </a:r>
          </a:p>
          <a:p>
            <a:pPr lvl="2"/>
            <a:r>
              <a:rPr lang="en-CA" dirty="0" smtClean="0"/>
              <a:t>Use swap as an example</a:t>
            </a:r>
          </a:p>
          <a:p>
            <a:pPr lvl="1"/>
            <a:r>
              <a:rPr lang="en-CA" dirty="0" smtClean="0"/>
              <a:t>See what is not assignable</a:t>
            </a:r>
          </a:p>
          <a:p>
            <a:pPr lvl="1"/>
            <a:r>
              <a:rPr lang="en-CA" dirty="0" smtClean="0"/>
              <a:t>Look at the automatic assignment operators</a:t>
            </a:r>
          </a:p>
          <a:p>
            <a:pPr lvl="2"/>
            <a:r>
              <a:rPr lang="en-CA" dirty="0" smtClean="0"/>
              <a:t>This includes auto-increment and -decrement operators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 local variable </a:t>
            </a:r>
            <a:r>
              <a:rPr lang="en-CA" dirty="0" smtClean="0">
                <a:solidFill>
                  <a:srgbClr val="FF0000"/>
                </a:solidFill>
                <a:latin typeface="Consolas" panose="020B0609020204030204" pitchFamily="49" charset="0"/>
                <a:cs typeface="Consolas" panose="020B0609020204030204" pitchFamily="49" charset="0"/>
              </a:rPr>
              <a:t>'a'</a:t>
            </a:r>
            <a:r>
              <a:rPr lang="en-CA" dirty="0" smtClean="0"/>
              <a:t> is in scope throughout the function</a:t>
            </a:r>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FF0000"/>
                </a:solidFill>
                <a:latin typeface="Consolas" panose="020B0609020204030204" pitchFamily="49" charset="0"/>
                <a:cs typeface="Consolas" panose="020B0609020204030204" pitchFamily="49" charset="0"/>
              </a:rPr>
              <a:t>a{0}</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if ( x &lt; a ) {</a:t>
            </a:r>
          </a:p>
          <a:p>
            <a:pPr marL="800100" lvl="2"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int b{1};</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std::cout &lt;&lt; </a:t>
            </a:r>
            <a:r>
              <a:rPr lang="en-CA" sz="1400" b="1" dirty="0">
                <a:solidFill>
                  <a:srgbClr val="FF0000"/>
                </a:solidFill>
                <a:latin typeface="Consolas" panose="020B0609020204030204" pitchFamily="49" charset="0"/>
                <a:cs typeface="Consolas" panose="020B0609020204030204" pitchFamily="49" charset="0"/>
              </a:rPr>
              <a:t>a</a:t>
            </a:r>
            <a:r>
              <a:rPr lang="en-CA" sz="1400" b="1" dirty="0" smtClean="0">
                <a:solidFill>
                  <a:srgbClr val="FF0000"/>
                </a:solidFill>
                <a:latin typeface="Consolas" panose="020B0609020204030204" pitchFamily="49" charset="0"/>
                <a:cs typeface="Consolas" panose="020B0609020204030204" pitchFamily="49" charset="0"/>
              </a:rPr>
              <a:t> &lt;&lt; "," &lt;&lt; </a:t>
            </a:r>
            <a:r>
              <a:rPr lang="en-CA" sz="1400" b="1" dirty="0">
                <a:solidFill>
                  <a:srgbClr val="FF0000"/>
                </a:solidFill>
                <a:latin typeface="Consolas" panose="020B0609020204030204" pitchFamily="49" charset="0"/>
                <a:cs typeface="Consolas" panose="020B0609020204030204" pitchFamily="49" charset="0"/>
              </a:rPr>
              <a:t>b</a:t>
            </a:r>
            <a:r>
              <a:rPr lang="en-CA" sz="1400" b="1" dirty="0" smtClean="0">
                <a:solidFill>
                  <a:srgbClr val="FF0000"/>
                </a:solidFill>
                <a:latin typeface="Consolas" panose="020B0609020204030204" pitchFamily="49" charset="0"/>
                <a:cs typeface="Consolas" panose="020B0609020204030204" pitchFamily="49" charset="0"/>
              </a:rPr>
              <a:t> &lt;&lt; std::endl;</a:t>
            </a:r>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if ( a + b &lt;= x ) {</a:t>
            </a:r>
          </a:p>
          <a:p>
            <a:pPr marL="800100" lvl="2"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int c{2};</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std::cout &lt;&lt; a</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b</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c</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std::endl</a:t>
            </a:r>
            <a:r>
              <a:rPr lang="en-CA" sz="14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int d{3};</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std::cout &lt;&lt; a</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b</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d</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std::endl</a:t>
            </a:r>
            <a:r>
              <a:rPr lang="en-CA" sz="1400" b="1"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if ( x &gt; a + b - d ) {</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int e{4};</a:t>
            </a:r>
          </a:p>
          <a:p>
            <a:pPr marL="800100" lvl="2"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std::cout &lt;&lt; a</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b</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d</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e</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std::endl;</a:t>
            </a: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int f{5};</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std::cout &lt;&lt; a</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b</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d</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f</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std::endl;</a:t>
            </a: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std::cout &lt;&lt; a</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&lt;&lt; </a:t>
            </a:r>
            <a:r>
              <a:rPr lang="en-CA" sz="1400" b="1" dirty="0" smtClean="0">
                <a:solidFill>
                  <a:srgbClr val="FF0000"/>
                </a:solidFill>
                <a:latin typeface="Consolas" panose="020B0609020204030204" pitchFamily="49" charset="0"/>
                <a:cs typeface="Consolas" panose="020B0609020204030204" pitchFamily="49" charset="0"/>
              </a:rPr>
              <a:t>std</a:t>
            </a:r>
            <a:r>
              <a:rPr lang="en-CA" sz="1400" b="1" dirty="0">
                <a:solidFill>
                  <a:srgbClr val="FF0000"/>
                </a:solidFill>
                <a:latin typeface="Consolas" panose="020B0609020204030204" pitchFamily="49" charset="0"/>
                <a:cs typeface="Consolas" panose="020B0609020204030204" pitchFamily="49" charset="0"/>
              </a:rPr>
              <a:t>::endl</a:t>
            </a:r>
            <a:r>
              <a:rPr lang="en-CA" sz="14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49861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local variable </a:t>
            </a:r>
            <a:r>
              <a:rPr lang="en-CA" dirty="0" smtClean="0">
                <a:solidFill>
                  <a:srgbClr val="FF9900"/>
                </a:solidFill>
                <a:latin typeface="Consolas" panose="020B0609020204030204" pitchFamily="49" charset="0"/>
                <a:cs typeface="Consolas" panose="020B0609020204030204" pitchFamily="49" charset="0"/>
              </a:rPr>
              <a:t>'b'</a:t>
            </a:r>
            <a:r>
              <a:rPr lang="en-CA" dirty="0" smtClean="0"/>
              <a:t> </a:t>
            </a:r>
            <a:r>
              <a:rPr lang="en-CA" dirty="0"/>
              <a:t>is in scope </a:t>
            </a:r>
            <a:r>
              <a:rPr lang="en-CA" dirty="0" smtClean="0"/>
              <a:t>only in the consequent block</a:t>
            </a:r>
            <a:endParaRPr lang="en-CA" dirty="0"/>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0000"/>
                </a:solidFill>
                <a:latin typeface="Consolas" panose="020B0609020204030204" pitchFamily="49" charset="0"/>
                <a:cs typeface="Consolas" panose="020B0609020204030204" pitchFamily="49" charset="0"/>
              </a:rPr>
              <a:t>a{0}</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x &lt; a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FF9900"/>
                </a:solidFill>
                <a:latin typeface="Consolas" panose="020B0609020204030204" pitchFamily="49" charset="0"/>
                <a:cs typeface="Consolas" panose="020B0609020204030204" pitchFamily="49" charset="0"/>
              </a:rPr>
              <a:t>b{1}</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r>
              <a:rPr lang="en-CA" sz="1400" b="1" dirty="0" smtClean="0">
                <a:solidFill>
                  <a:srgbClr val="FF9900"/>
                </a:solidFill>
                <a:latin typeface="Consolas" panose="020B0609020204030204" pitchFamily="49" charset="0"/>
                <a:cs typeface="Consolas" panose="020B0609020204030204" pitchFamily="49" charset="0"/>
              </a:rPr>
              <a:t>std::cout &lt;&lt; </a:t>
            </a:r>
            <a:r>
              <a:rPr lang="en-CA" sz="1400" b="1" dirty="0">
                <a:solidFill>
                  <a:srgbClr val="FF9900"/>
                </a:solidFill>
                <a:latin typeface="Consolas" panose="020B0609020204030204" pitchFamily="49" charset="0"/>
                <a:cs typeface="Consolas" panose="020B0609020204030204" pitchFamily="49" charset="0"/>
              </a:rPr>
              <a:t>a</a:t>
            </a:r>
            <a:r>
              <a:rPr lang="en-CA" sz="1400" b="1" dirty="0" smtClean="0">
                <a:solidFill>
                  <a:srgbClr val="FF9900"/>
                </a:solidFill>
                <a:latin typeface="Consolas" panose="020B0609020204030204" pitchFamily="49" charset="0"/>
                <a:cs typeface="Consolas" panose="020B0609020204030204" pitchFamily="49" charset="0"/>
              </a:rPr>
              <a:t> &lt;&lt; "," &lt;&lt; </a:t>
            </a:r>
            <a:r>
              <a:rPr lang="en-CA" sz="1400" b="1" dirty="0">
                <a:solidFill>
                  <a:srgbClr val="FF9900"/>
                </a:solidFill>
                <a:latin typeface="Consolas" panose="020B0609020204030204" pitchFamily="49" charset="0"/>
                <a:cs typeface="Consolas" panose="020B0609020204030204" pitchFamily="49" charset="0"/>
              </a:rPr>
              <a:t>b</a:t>
            </a:r>
            <a:r>
              <a:rPr lang="en-CA" sz="1400" b="1" dirty="0" smtClean="0">
                <a:solidFill>
                  <a:srgbClr val="FF9900"/>
                </a:solidFill>
                <a:latin typeface="Consolas" panose="020B0609020204030204" pitchFamily="49" charset="0"/>
                <a:cs typeface="Consolas" panose="020B0609020204030204" pitchFamily="49" charset="0"/>
              </a:rPr>
              <a:t> &lt;&lt; std::endl;</a:t>
            </a:r>
          </a:p>
          <a:p>
            <a:pPr marL="800100" lvl="2" indent="0">
              <a:buNone/>
            </a:pPr>
            <a:endParaRPr lang="en-CA" sz="1400" b="1" dirty="0" smtClean="0">
              <a:solidFill>
                <a:srgbClr val="FF99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if ( a + b &lt;= x ) {</a:t>
            </a:r>
          </a:p>
          <a:p>
            <a:pPr marL="800100" lvl="2" indent="0">
              <a:buNone/>
            </a:pPr>
            <a:r>
              <a:rPr lang="en-CA" sz="1400" b="1" dirty="0">
                <a:solidFill>
                  <a:srgbClr val="FF9900"/>
                </a:solidFill>
                <a:latin typeface="Consolas" panose="020B0609020204030204" pitchFamily="49" charset="0"/>
                <a:cs typeface="Consolas" panose="020B0609020204030204" pitchFamily="49" charset="0"/>
              </a:rPr>
              <a:t> </a:t>
            </a:r>
            <a:r>
              <a:rPr lang="en-CA" sz="1400" b="1" dirty="0" smtClean="0">
                <a:solidFill>
                  <a:srgbClr val="FF9900"/>
                </a:solidFill>
                <a:latin typeface="Consolas" panose="020B0609020204030204" pitchFamily="49" charset="0"/>
                <a:cs typeface="Consolas" panose="020B0609020204030204" pitchFamily="49" charset="0"/>
              </a:rPr>
              <a:t>           int c{2};</a:t>
            </a: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std::cout &lt;&lt; a</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b</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c</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std::endl</a:t>
            </a:r>
            <a:r>
              <a:rPr lang="en-CA" sz="1400" b="1" dirty="0" smtClean="0">
                <a:solidFill>
                  <a:srgbClr val="FF9900"/>
                </a:solidFill>
                <a:latin typeface="Consolas" panose="020B0609020204030204" pitchFamily="49" charset="0"/>
                <a:cs typeface="Consolas" panose="020B0609020204030204" pitchFamily="49" charset="0"/>
              </a:rPr>
              <a:t>;</a:t>
            </a: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FF99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int d{3};</a:t>
            </a: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std::cout &lt;&lt; a</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b</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d</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std::endl</a:t>
            </a:r>
            <a:r>
              <a:rPr lang="en-CA" sz="1400" b="1" dirty="0" smtClean="0">
                <a:solidFill>
                  <a:srgbClr val="FF9900"/>
                </a:solidFill>
                <a:latin typeface="Consolas" panose="020B0609020204030204" pitchFamily="49" charset="0"/>
                <a:cs typeface="Consolas" panose="020B0609020204030204" pitchFamily="49" charset="0"/>
              </a:rPr>
              <a:t>;</a:t>
            </a:r>
          </a:p>
          <a:p>
            <a:pPr marL="800100" lvl="2" indent="0">
              <a:buNone/>
            </a:pPr>
            <a:endParaRPr lang="en-CA" sz="1400" b="1" dirty="0" smtClean="0">
              <a:solidFill>
                <a:srgbClr val="FF99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if ( x &gt; a + b - d ) {</a:t>
            </a: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int e{4};</a:t>
            </a:r>
          </a:p>
          <a:p>
            <a:pPr marL="800100" lvl="2" indent="0">
              <a:buNone/>
            </a:pPr>
            <a:r>
              <a:rPr lang="en-CA" sz="1400" b="1" dirty="0">
                <a:solidFill>
                  <a:srgbClr val="FF9900"/>
                </a:solidFill>
                <a:latin typeface="Consolas" panose="020B0609020204030204" pitchFamily="49" charset="0"/>
                <a:cs typeface="Consolas" panose="020B0609020204030204" pitchFamily="49" charset="0"/>
              </a:rPr>
              <a: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std::cout &lt;&lt; a</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b</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d</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e</a:t>
            </a:r>
            <a:r>
              <a:rPr lang="en-CA" sz="1400" b="1" dirty="0" smtClean="0">
                <a:solidFill>
                  <a:srgbClr val="FF9900"/>
                </a:solidFill>
                <a:latin typeface="Consolas" panose="020B0609020204030204" pitchFamily="49" charset="0"/>
                <a:cs typeface="Consolas" panose="020B0609020204030204" pitchFamily="49" charset="0"/>
              </a:rPr>
              <a:t> &lt;&lt; </a:t>
            </a:r>
            <a:r>
              <a:rPr lang="en-CA" sz="1400" b="1" dirty="0">
                <a:solidFill>
                  <a:srgbClr val="FF9900"/>
                </a:solidFill>
                <a:latin typeface="Consolas" panose="020B0609020204030204" pitchFamily="49" charset="0"/>
                <a:cs typeface="Consolas" panose="020B0609020204030204" pitchFamily="49" charset="0"/>
              </a:rPr>
              <a:t>std::endl;</a:t>
            </a:r>
            <a:endParaRPr lang="en-CA" sz="1400" b="1" dirty="0" smtClean="0">
              <a:solidFill>
                <a:srgbClr val="FF9900"/>
              </a:solidFill>
              <a:latin typeface="Consolas" panose="020B0609020204030204" pitchFamily="49" charset="0"/>
              <a:cs typeface="Consolas" panose="020B0609020204030204" pitchFamily="49" charset="0"/>
            </a:endParaRPr>
          </a:p>
          <a:p>
            <a:pPr marL="800100" lvl="2" indent="0">
              <a:buNone/>
            </a:pPr>
            <a:r>
              <a:rPr lang="en-CA" sz="1400" b="1" dirty="0">
                <a:solidFill>
                  <a:srgbClr val="FF9900"/>
                </a:solidFill>
                <a:latin typeface="Consolas" panose="020B0609020204030204" pitchFamily="49" charset="0"/>
                <a:cs typeface="Consolas" panose="020B0609020204030204" pitchFamily="49" charset="0"/>
              </a:rPr>
              <a:t> </a:t>
            </a:r>
            <a:r>
              <a:rPr lang="en-CA" sz="1400" b="1" dirty="0" smtClean="0">
                <a:solidFill>
                  <a:srgbClr val="FF990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FF990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int f{5};</a:t>
            </a:r>
          </a:p>
          <a:p>
            <a:pPr marL="800100" lvl="2" indent="0">
              <a:buNone/>
            </a:pP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std::cout &lt;&lt; a</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b</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d</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f</a:t>
            </a:r>
            <a:r>
              <a:rPr lang="en-CA" sz="1400" b="1" dirty="0" smtClean="0">
                <a:solidFill>
                  <a:srgbClr val="FF9900"/>
                </a:solidFill>
                <a:latin typeface="Consolas" panose="020B0609020204030204" pitchFamily="49" charset="0"/>
                <a:cs typeface="Consolas" panose="020B0609020204030204" pitchFamily="49" charset="0"/>
              </a:rPr>
              <a:t> </a:t>
            </a:r>
            <a:r>
              <a:rPr lang="en-CA" sz="1400" b="1" dirty="0">
                <a:solidFill>
                  <a:srgbClr val="FF9900"/>
                </a:solidFill>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80388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local variable </a:t>
            </a:r>
            <a:r>
              <a:rPr lang="en-CA" dirty="0" err="1" smtClean="0">
                <a:solidFill>
                  <a:srgbClr val="996633"/>
                </a:solidFill>
                <a:latin typeface="Consolas" panose="020B0609020204030204" pitchFamily="49" charset="0"/>
                <a:cs typeface="Consolas" panose="020B0609020204030204" pitchFamily="49" charset="0"/>
              </a:rPr>
              <a:t>'c</a:t>
            </a:r>
            <a:r>
              <a:rPr lang="en-CA" dirty="0" smtClean="0">
                <a:solidFill>
                  <a:srgbClr val="996633"/>
                </a:solidFill>
                <a:latin typeface="Consolas" panose="020B0609020204030204" pitchFamily="49" charset="0"/>
                <a:cs typeface="Consolas" panose="020B0609020204030204" pitchFamily="49" charset="0"/>
              </a:rPr>
              <a:t>'</a:t>
            </a:r>
            <a:r>
              <a:rPr lang="en-CA" dirty="0" smtClean="0"/>
              <a:t> </a:t>
            </a:r>
            <a:r>
              <a:rPr lang="en-CA" dirty="0"/>
              <a:t>is </a:t>
            </a:r>
            <a:r>
              <a:rPr lang="en-CA" dirty="0" smtClean="0"/>
              <a:t>even more restricted</a:t>
            </a:r>
            <a:endParaRPr lang="en-CA" dirty="0"/>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0000"/>
                </a:solidFill>
                <a:latin typeface="Consolas" panose="020B0609020204030204" pitchFamily="49" charset="0"/>
                <a:cs typeface="Consolas" panose="020B0609020204030204" pitchFamily="49" charset="0"/>
              </a:rPr>
              <a:t>a{0}</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x &lt; a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9900"/>
                </a:solidFill>
                <a:latin typeface="Consolas" panose="020B0609020204030204" pitchFamily="49" charset="0"/>
                <a:cs typeface="Consolas" panose="020B0609020204030204" pitchFamily="49" charset="0"/>
              </a:rPr>
              <a:t>b{1}</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&lt;&lt; "," &lt;&lt;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std::endl;</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 + b &lt;= x ) {</a:t>
            </a:r>
          </a:p>
          <a:p>
            <a:pPr marL="800100" lvl="2" indent="0">
              <a:buNone/>
            </a:pPr>
            <a:r>
              <a:rPr lang="en-CA" sz="1400" b="1" dirty="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           int </a:t>
            </a:r>
            <a:r>
              <a:rPr lang="en-CA" sz="1400" b="1" dirty="0" smtClean="0">
                <a:solidFill>
                  <a:srgbClr val="996633"/>
                </a:solidFill>
                <a:latin typeface="Consolas" panose="020B0609020204030204" pitchFamily="49" charset="0"/>
                <a:cs typeface="Consolas" panose="020B0609020204030204" pitchFamily="49" charset="0"/>
              </a:rPr>
              <a:t>c{2}</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solidFill>
                  <a:srgbClr val="996633"/>
                </a:solidFill>
                <a:latin typeface="Consolas" panose="020B0609020204030204" pitchFamily="49" charset="0"/>
                <a:cs typeface="Consolas" panose="020B0609020204030204" pitchFamily="49" charset="0"/>
              </a:rPr>
              <a:t>            </a:t>
            </a:r>
            <a:r>
              <a:rPr lang="en-CA" sz="1400" b="1" dirty="0">
                <a:solidFill>
                  <a:srgbClr val="996633"/>
                </a:solidFill>
                <a:latin typeface="Consolas" panose="020B0609020204030204" pitchFamily="49" charset="0"/>
                <a:cs typeface="Consolas" panose="020B0609020204030204" pitchFamily="49" charset="0"/>
              </a:rPr>
              <a:t>std::cout &lt;&lt; a</a:t>
            </a:r>
            <a:r>
              <a:rPr lang="en-CA" sz="1400" b="1" dirty="0" smtClean="0">
                <a:solidFill>
                  <a:srgbClr val="996633"/>
                </a:solidFill>
                <a:latin typeface="Consolas" panose="020B0609020204030204" pitchFamily="49" charset="0"/>
                <a:cs typeface="Consolas" panose="020B0609020204030204" pitchFamily="49" charset="0"/>
              </a:rPr>
              <a:t> </a:t>
            </a:r>
            <a:r>
              <a:rPr lang="en-CA" sz="1400" b="1" dirty="0">
                <a:solidFill>
                  <a:srgbClr val="996633"/>
                </a:solidFill>
                <a:latin typeface="Consolas" panose="020B0609020204030204" pitchFamily="49" charset="0"/>
                <a:cs typeface="Consolas" panose="020B0609020204030204" pitchFamily="49" charset="0"/>
              </a:rPr>
              <a:t>&lt;&lt; ","</a:t>
            </a:r>
            <a:r>
              <a:rPr lang="en-CA" sz="1400" b="1" dirty="0" smtClean="0">
                <a:solidFill>
                  <a:srgbClr val="996633"/>
                </a:solidFill>
                <a:latin typeface="Consolas" panose="020B0609020204030204" pitchFamily="49" charset="0"/>
                <a:cs typeface="Consolas" panose="020B0609020204030204" pitchFamily="49" charset="0"/>
              </a:rPr>
              <a:t> </a:t>
            </a:r>
            <a:r>
              <a:rPr lang="en-CA" sz="1400" b="1" dirty="0">
                <a:solidFill>
                  <a:srgbClr val="996633"/>
                </a:solidFill>
                <a:latin typeface="Consolas" panose="020B0609020204030204" pitchFamily="49" charset="0"/>
                <a:cs typeface="Consolas" panose="020B0609020204030204" pitchFamily="49" charset="0"/>
              </a:rPr>
              <a:t>&lt;&lt; b</a:t>
            </a:r>
            <a:r>
              <a:rPr lang="en-CA" sz="1400" b="1" dirty="0" smtClean="0">
                <a:solidFill>
                  <a:srgbClr val="996633"/>
                </a:solidFill>
                <a:latin typeface="Consolas" panose="020B0609020204030204" pitchFamily="49" charset="0"/>
                <a:cs typeface="Consolas" panose="020B0609020204030204" pitchFamily="49" charset="0"/>
              </a:rPr>
              <a:t> &lt;&lt; </a:t>
            </a:r>
            <a:r>
              <a:rPr lang="en-CA" sz="1400" b="1" dirty="0">
                <a:solidFill>
                  <a:srgbClr val="996633"/>
                </a:solidFill>
                <a:latin typeface="Consolas" panose="020B0609020204030204" pitchFamily="49" charset="0"/>
                <a:cs typeface="Consolas" panose="020B0609020204030204" pitchFamily="49" charset="0"/>
              </a:rPr>
              <a:t>","</a:t>
            </a:r>
            <a:r>
              <a:rPr lang="en-CA" sz="1400" b="1" dirty="0" smtClean="0">
                <a:solidFill>
                  <a:srgbClr val="996633"/>
                </a:solidFill>
                <a:latin typeface="Consolas" panose="020B0609020204030204" pitchFamily="49" charset="0"/>
                <a:cs typeface="Consolas" panose="020B0609020204030204" pitchFamily="49" charset="0"/>
              </a:rPr>
              <a:t> &lt;&lt; </a:t>
            </a:r>
            <a:r>
              <a:rPr lang="en-CA" sz="1400" b="1" dirty="0">
                <a:solidFill>
                  <a:srgbClr val="996633"/>
                </a:solidFill>
                <a:latin typeface="Consolas" panose="020B0609020204030204" pitchFamily="49" charset="0"/>
                <a:cs typeface="Consolas" panose="020B0609020204030204" pitchFamily="49" charset="0"/>
              </a:rPr>
              <a:t>c</a:t>
            </a:r>
            <a:r>
              <a:rPr lang="en-CA" sz="1400" b="1" dirty="0" smtClean="0">
                <a:solidFill>
                  <a:srgbClr val="996633"/>
                </a:solidFill>
                <a:latin typeface="Consolas" panose="020B0609020204030204" pitchFamily="49" charset="0"/>
                <a:cs typeface="Consolas" panose="020B0609020204030204" pitchFamily="49" charset="0"/>
              </a:rPr>
              <a:t> &lt;&lt; </a:t>
            </a:r>
            <a:r>
              <a:rPr lang="en-CA" sz="1400" b="1" dirty="0">
                <a:solidFill>
                  <a:srgbClr val="996633"/>
                </a:solidFill>
                <a:latin typeface="Consolas" panose="020B0609020204030204" pitchFamily="49" charset="0"/>
                <a:cs typeface="Consolas" panose="020B0609020204030204" pitchFamily="49" charset="0"/>
              </a:rPr>
              <a:t>std::endl</a:t>
            </a:r>
            <a:r>
              <a:rPr lang="en-CA" sz="1400" b="1" dirty="0" smtClean="0">
                <a:solidFill>
                  <a:srgbClr val="996633"/>
                </a:solidFill>
                <a:latin typeface="Consolas" panose="020B0609020204030204" pitchFamily="49" charset="0"/>
                <a:cs typeface="Consolas" panose="020B0609020204030204" pitchFamily="49" charset="0"/>
              </a:rPr>
              <a:t>;</a:t>
            </a:r>
          </a:p>
          <a:p>
            <a:pPr marL="800100" lvl="2" indent="0">
              <a:buNone/>
            </a:pPr>
            <a:r>
              <a:rPr lang="en-CA" sz="1400" b="1"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00B050"/>
                </a:solidFill>
                <a:latin typeface="Consolas" panose="020B0609020204030204" pitchFamily="49" charset="0"/>
                <a:cs typeface="Consolas" panose="020B0609020204030204" pitchFamily="49" charset="0"/>
              </a:rPr>
              <a:t>d{3}</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x &gt; a + b - d ) {</a:t>
            </a: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0070C0"/>
                </a:solidFill>
                <a:latin typeface="Consolas" panose="020B0609020204030204" pitchFamily="49" charset="0"/>
                <a:cs typeface="Consolas" panose="020B0609020204030204" pitchFamily="49" charset="0"/>
              </a:rPr>
              <a:t>e{4}</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a:t>
            </a:r>
            <a:r>
              <a:rPr lang="en-CA" sz="1400" dirty="0">
                <a:solidFill>
                  <a:srgbClr val="0070C0"/>
                </a:solidFill>
                <a:latin typeface="Consolas" panose="020B0609020204030204" pitchFamily="49" charset="0"/>
                <a:cs typeface="Consolas" panose="020B0609020204030204" pitchFamily="49" charset="0"/>
              </a:rPr>
              <a:t>e</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7030A0"/>
                </a:solidFill>
                <a:latin typeface="Consolas" panose="020B0609020204030204" pitchFamily="49" charset="0"/>
                <a:cs typeface="Consolas" panose="020B0609020204030204" pitchFamily="49" charset="0"/>
              </a:rPr>
              <a:t>f{5}</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7030A0"/>
                </a:solidFill>
                <a:latin typeface="Consolas" panose="020B0609020204030204" pitchFamily="49" charset="0"/>
                <a:cs typeface="Consolas" panose="020B0609020204030204" pitchFamily="49" charset="0"/>
              </a:rPr>
              <a:t>f</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92314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local variable </a:t>
            </a:r>
            <a:r>
              <a:rPr lang="en-CA" dirty="0" smtClean="0">
                <a:solidFill>
                  <a:srgbClr val="00B050"/>
                </a:solidFill>
                <a:latin typeface="Consolas" panose="020B0609020204030204" pitchFamily="49" charset="0"/>
                <a:cs typeface="Consolas" panose="020B0609020204030204" pitchFamily="49" charset="0"/>
              </a:rPr>
              <a:t>'d'</a:t>
            </a:r>
            <a:r>
              <a:rPr lang="en-CA" dirty="0" smtClean="0"/>
              <a:t> </a:t>
            </a:r>
            <a:r>
              <a:rPr lang="en-CA" dirty="0"/>
              <a:t>is </a:t>
            </a:r>
            <a:r>
              <a:rPr lang="en-CA" dirty="0" smtClean="0"/>
              <a:t>restricted to the end of this consequent block</a:t>
            </a:r>
            <a:endParaRPr lang="en-CA" dirty="0"/>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0000"/>
                </a:solidFill>
                <a:latin typeface="Consolas" panose="020B0609020204030204" pitchFamily="49" charset="0"/>
                <a:cs typeface="Consolas" panose="020B0609020204030204" pitchFamily="49" charset="0"/>
              </a:rPr>
              <a:t>a{0}</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x &lt; a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9900"/>
                </a:solidFill>
                <a:latin typeface="Consolas" panose="020B0609020204030204" pitchFamily="49" charset="0"/>
                <a:cs typeface="Consolas" panose="020B0609020204030204" pitchFamily="49" charset="0"/>
              </a:rPr>
              <a:t>b{1}</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&lt;&lt; "," &lt;&lt;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std::endl;</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 + b &lt;=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996633"/>
                </a:solidFill>
                <a:latin typeface="Consolas" panose="020B0609020204030204" pitchFamily="49" charset="0"/>
                <a:cs typeface="Consolas" panose="020B0609020204030204" pitchFamily="49" charset="0"/>
              </a:rPr>
              <a:t>c{2}</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a:t>
            </a:r>
            <a:r>
              <a:rPr lang="en-CA" sz="1400" dirty="0">
                <a:solidFill>
                  <a:srgbClr val="996633"/>
                </a:solidFill>
                <a:latin typeface="Consolas" panose="020B0609020204030204" pitchFamily="49" charset="0"/>
                <a:cs typeface="Consolas" panose="020B0609020204030204" pitchFamily="49" charset="0"/>
              </a:rPr>
              <a:t>c</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00B050"/>
                </a:solidFill>
                <a:latin typeface="Consolas" panose="020B0609020204030204" pitchFamily="49" charset="0"/>
                <a:cs typeface="Consolas" panose="020B0609020204030204" pitchFamily="49" charset="0"/>
              </a:rPr>
              <a:t>d{3}</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std::cout &lt;&lt; a</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b</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d</a:t>
            </a:r>
            <a:r>
              <a:rPr lang="en-CA" sz="1400" b="1" dirty="0" smtClean="0">
                <a:solidFill>
                  <a:srgbClr val="00B050"/>
                </a:solidFill>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std::endl</a:t>
            </a:r>
            <a:r>
              <a:rPr lang="en-CA" sz="1400" b="1" dirty="0" smtClean="0">
                <a:solidFill>
                  <a:srgbClr val="00B050"/>
                </a:solidFill>
                <a:latin typeface="Consolas" panose="020B0609020204030204" pitchFamily="49" charset="0"/>
                <a:cs typeface="Consolas" panose="020B0609020204030204" pitchFamily="49" charset="0"/>
              </a:rPr>
              <a:t>;</a:t>
            </a:r>
          </a:p>
          <a:p>
            <a:pPr marL="800100" lvl="2" indent="0">
              <a:buNone/>
            </a:pPr>
            <a:endParaRPr lang="en-CA" sz="1400" b="1" dirty="0" smtClean="0">
              <a:solidFill>
                <a:srgbClr val="00B05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00B050"/>
                </a:solidFill>
                <a:latin typeface="Consolas" panose="020B0609020204030204" pitchFamily="49" charset="0"/>
                <a:cs typeface="Consolas" panose="020B0609020204030204" pitchFamily="49" charset="0"/>
              </a:rPr>
              <a:t>        if ( x &gt; a + b - d ) {</a:t>
            </a:r>
          </a:p>
          <a:p>
            <a:pPr marL="800100" lvl="2" indent="0">
              <a:buNone/>
            </a:pPr>
            <a:r>
              <a:rPr lang="en-CA" sz="1400" b="1" dirty="0" smtClean="0">
                <a:solidFill>
                  <a:srgbClr val="00B050"/>
                </a:solidFill>
                <a:latin typeface="Consolas" panose="020B0609020204030204" pitchFamily="49" charset="0"/>
                <a:cs typeface="Consolas" panose="020B0609020204030204" pitchFamily="49" charset="0"/>
              </a:rPr>
              <a:t>            int e{4};</a:t>
            </a:r>
          </a:p>
          <a:p>
            <a:pPr marL="800100" lvl="2" indent="0">
              <a:buNone/>
            </a:pPr>
            <a:r>
              <a:rPr lang="en-CA" sz="1400" b="1" dirty="0">
                <a:solidFill>
                  <a:srgbClr val="00B050"/>
                </a:solidFill>
                <a:latin typeface="Consolas" panose="020B0609020204030204" pitchFamily="49" charset="0"/>
                <a:cs typeface="Consolas" panose="020B0609020204030204" pitchFamily="49" charset="0"/>
              </a:rPr>
              <a: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std::cout &lt;&lt; a</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b</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d</a:t>
            </a:r>
            <a:r>
              <a:rPr lang="en-CA" sz="1400" b="1" dirty="0" smtClean="0">
                <a:solidFill>
                  <a:srgbClr val="00B050"/>
                </a:solidFill>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a:t>
            </a:r>
            <a:r>
              <a:rPr lang="en-CA" sz="1400" b="1" dirty="0" smtClean="0">
                <a:solidFill>
                  <a:srgbClr val="00B050"/>
                </a:solidFill>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e</a:t>
            </a:r>
            <a:r>
              <a:rPr lang="en-CA" sz="1400" b="1" dirty="0" smtClean="0">
                <a:solidFill>
                  <a:srgbClr val="00B050"/>
                </a:solidFill>
                <a:latin typeface="Consolas" panose="020B0609020204030204" pitchFamily="49" charset="0"/>
                <a:cs typeface="Consolas" panose="020B0609020204030204" pitchFamily="49" charset="0"/>
              </a:rPr>
              <a:t> &lt;&lt; </a:t>
            </a:r>
            <a:r>
              <a:rPr lang="en-CA" sz="1400" b="1" dirty="0">
                <a:solidFill>
                  <a:srgbClr val="00B050"/>
                </a:solidFill>
                <a:latin typeface="Consolas" panose="020B0609020204030204" pitchFamily="49" charset="0"/>
                <a:cs typeface="Consolas" panose="020B0609020204030204" pitchFamily="49" charset="0"/>
              </a:rPr>
              <a:t>std::endl;</a:t>
            </a:r>
            <a:endParaRPr lang="en-CA" sz="1400" b="1" dirty="0" smtClean="0">
              <a:solidFill>
                <a:srgbClr val="00B050"/>
              </a:solidFill>
              <a:latin typeface="Consolas" panose="020B0609020204030204" pitchFamily="49" charset="0"/>
              <a:cs typeface="Consolas" panose="020B0609020204030204" pitchFamily="49" charset="0"/>
            </a:endParaRPr>
          </a:p>
          <a:p>
            <a:pPr marL="800100" lvl="2" indent="0">
              <a:buNone/>
            </a:pPr>
            <a:r>
              <a:rPr lang="en-CA" sz="1400" b="1" dirty="0">
                <a:solidFill>
                  <a:srgbClr val="00B050"/>
                </a:solidFill>
                <a:latin typeface="Consolas" panose="020B0609020204030204" pitchFamily="49" charset="0"/>
                <a:cs typeface="Consolas" panose="020B0609020204030204" pitchFamily="49" charset="0"/>
              </a:rPr>
              <a:t> </a:t>
            </a:r>
            <a:r>
              <a:rPr lang="en-CA" sz="1400" b="1" dirty="0" smtClean="0">
                <a:solidFill>
                  <a:srgbClr val="00B050"/>
                </a:solidFill>
                <a:latin typeface="Consolas" panose="020B0609020204030204" pitchFamily="49" charset="0"/>
                <a:cs typeface="Consolas" panose="020B0609020204030204" pitchFamily="49" charset="0"/>
              </a:rPr>
              <a:t>       }</a:t>
            </a:r>
          </a:p>
          <a:p>
            <a:pPr marL="800100" lvl="2" indent="0">
              <a:buNone/>
            </a:pPr>
            <a:endParaRPr lang="en-CA" sz="1400" b="1" dirty="0" smtClean="0">
              <a:solidFill>
                <a:srgbClr val="00B050"/>
              </a:solidFill>
              <a:latin typeface="Consolas" panose="020B0609020204030204" pitchFamily="49" charset="0"/>
              <a:cs typeface="Consolas" panose="020B0609020204030204" pitchFamily="49" charset="0"/>
            </a:endParaRPr>
          </a:p>
          <a:p>
            <a:pPr marL="800100" lvl="2" indent="0">
              <a:buNone/>
            </a:pPr>
            <a:r>
              <a:rPr lang="en-CA" sz="1400" b="1" dirty="0" smtClean="0">
                <a:solidFill>
                  <a:srgbClr val="00B050"/>
                </a:solidFill>
                <a:latin typeface="Consolas" panose="020B0609020204030204" pitchFamily="49" charset="0"/>
                <a:cs typeface="Consolas" panose="020B0609020204030204" pitchFamily="49" charset="0"/>
              </a:rPr>
              <a:t>        int f{5};</a:t>
            </a:r>
          </a:p>
          <a:p>
            <a:pPr marL="800100" lvl="2" indent="0">
              <a:buNone/>
            </a:pP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std::cout &lt;&lt; a</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b</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d</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f</a:t>
            </a:r>
            <a:r>
              <a:rPr lang="en-CA" sz="1400" b="1" dirty="0" smtClean="0">
                <a:solidFill>
                  <a:srgbClr val="00B050"/>
                </a:solidFill>
                <a:latin typeface="Consolas" panose="020B0609020204030204" pitchFamily="49" charset="0"/>
                <a:cs typeface="Consolas" panose="020B0609020204030204" pitchFamily="49" charset="0"/>
              </a:rPr>
              <a:t> </a:t>
            </a:r>
            <a:r>
              <a:rPr lang="en-CA" sz="1400" b="1" dirty="0">
                <a:solidFill>
                  <a:srgbClr val="00B050"/>
                </a:solidFill>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41047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local variable </a:t>
            </a:r>
            <a:r>
              <a:rPr lang="en-CA" dirty="0" smtClean="0">
                <a:solidFill>
                  <a:srgbClr val="0070C0"/>
                </a:solidFill>
                <a:latin typeface="Consolas" panose="020B0609020204030204" pitchFamily="49" charset="0"/>
                <a:cs typeface="Consolas" panose="020B0609020204030204" pitchFamily="49" charset="0"/>
              </a:rPr>
              <a:t>'e'</a:t>
            </a:r>
            <a:r>
              <a:rPr lang="en-CA" dirty="0" smtClean="0"/>
              <a:t> </a:t>
            </a:r>
            <a:r>
              <a:rPr lang="en-CA" dirty="0"/>
              <a:t>is </a:t>
            </a:r>
            <a:r>
              <a:rPr lang="en-CA" dirty="0" smtClean="0"/>
              <a:t>restricted to the block in which it is declared</a:t>
            </a:r>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FF0000"/>
                </a:solidFill>
                <a:latin typeface="Consolas" panose="020B0609020204030204" pitchFamily="49" charset="0"/>
                <a:cs typeface="Consolas" panose="020B0609020204030204" pitchFamily="49" charset="0"/>
              </a:rPr>
              <a:t>a{0}</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x &lt; a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9900"/>
                </a:solidFill>
                <a:latin typeface="Consolas" panose="020B0609020204030204" pitchFamily="49" charset="0"/>
                <a:cs typeface="Consolas" panose="020B0609020204030204" pitchFamily="49" charset="0"/>
              </a:rPr>
              <a:t>b{1}</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&lt;&lt; "," &lt;&lt;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std::endl;</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 + b &lt;=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996633"/>
                </a:solidFill>
                <a:latin typeface="Consolas" panose="020B0609020204030204" pitchFamily="49" charset="0"/>
                <a:cs typeface="Consolas" panose="020B0609020204030204" pitchFamily="49" charset="0"/>
              </a:rPr>
              <a:t>c{2}</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a:t>
            </a:r>
            <a:r>
              <a:rPr lang="en-CA" sz="1400" dirty="0">
                <a:solidFill>
                  <a:srgbClr val="996633"/>
                </a:solidFill>
                <a:latin typeface="Consolas" panose="020B0609020204030204" pitchFamily="49" charset="0"/>
                <a:cs typeface="Consolas" panose="020B0609020204030204" pitchFamily="49" charset="0"/>
              </a:rPr>
              <a:t>c</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00B050"/>
                </a:solidFill>
                <a:latin typeface="Consolas" panose="020B0609020204030204" pitchFamily="49" charset="0"/>
                <a:cs typeface="Consolas" panose="020B0609020204030204" pitchFamily="49" charset="0"/>
              </a:rPr>
              <a:t>d{3}</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x &gt; a + b - d ) {</a:t>
            </a: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0070C0"/>
                </a:solidFill>
                <a:latin typeface="Consolas" panose="020B0609020204030204" pitchFamily="49" charset="0"/>
                <a:cs typeface="Consolas" panose="020B0609020204030204" pitchFamily="49" charset="0"/>
              </a:rPr>
              <a:t>e{4}</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std::cout &lt;&lt; a</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&lt;&lt; ","</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&lt;&lt; b</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&lt;&lt; ","</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a:solidFill>
                  <a:srgbClr val="0070C0"/>
                </a:solidFill>
                <a:latin typeface="Consolas" panose="020B0609020204030204" pitchFamily="49" charset="0"/>
                <a:cs typeface="Consolas" panose="020B0609020204030204" pitchFamily="49" charset="0"/>
              </a:rPr>
              <a:t>&lt;&lt; d</a:t>
            </a:r>
            <a:r>
              <a:rPr lang="en-CA" sz="1400" b="1" dirty="0" smtClean="0">
                <a:solidFill>
                  <a:srgbClr val="0070C0"/>
                </a:solidFill>
                <a:latin typeface="Consolas" panose="020B0609020204030204" pitchFamily="49" charset="0"/>
                <a:cs typeface="Consolas" panose="020B0609020204030204" pitchFamily="49" charset="0"/>
              </a:rPr>
              <a:t> &lt;&lt; </a:t>
            </a:r>
            <a:r>
              <a:rPr lang="en-CA" sz="1400" b="1" dirty="0">
                <a:solidFill>
                  <a:srgbClr val="0070C0"/>
                </a:solidFill>
                <a:latin typeface="Consolas" panose="020B0609020204030204" pitchFamily="49" charset="0"/>
                <a:cs typeface="Consolas" panose="020B0609020204030204" pitchFamily="49" charset="0"/>
              </a:rPr>
              <a:t>","</a:t>
            </a:r>
            <a:r>
              <a:rPr lang="en-CA" sz="1400" b="1" dirty="0" smtClean="0">
                <a:solidFill>
                  <a:srgbClr val="0070C0"/>
                </a:solidFill>
                <a:latin typeface="Consolas" panose="020B0609020204030204" pitchFamily="49" charset="0"/>
                <a:cs typeface="Consolas" panose="020B0609020204030204" pitchFamily="49" charset="0"/>
              </a:rPr>
              <a:t> &lt;&lt; </a:t>
            </a:r>
            <a:r>
              <a:rPr lang="en-CA" sz="1400" b="1" dirty="0">
                <a:solidFill>
                  <a:srgbClr val="0070C0"/>
                </a:solidFill>
                <a:latin typeface="Consolas" panose="020B0609020204030204" pitchFamily="49" charset="0"/>
                <a:cs typeface="Consolas" panose="020B0609020204030204" pitchFamily="49" charset="0"/>
              </a:rPr>
              <a:t>e</a:t>
            </a:r>
            <a:r>
              <a:rPr lang="en-CA" sz="1400" b="1" dirty="0" smtClean="0">
                <a:solidFill>
                  <a:srgbClr val="0070C0"/>
                </a:solidFill>
                <a:latin typeface="Consolas" panose="020B0609020204030204" pitchFamily="49" charset="0"/>
                <a:cs typeface="Consolas" panose="020B0609020204030204" pitchFamily="49" charset="0"/>
              </a:rPr>
              <a:t> &lt;&lt; </a:t>
            </a:r>
            <a:r>
              <a:rPr lang="en-CA" sz="1400" b="1" dirty="0">
                <a:solidFill>
                  <a:srgbClr val="0070C0"/>
                </a:solidFill>
                <a:latin typeface="Consolas" panose="020B0609020204030204" pitchFamily="49" charset="0"/>
                <a:cs typeface="Consolas" panose="020B0609020204030204" pitchFamily="49" charset="0"/>
              </a:rPr>
              <a:t>std::endl;</a:t>
            </a:r>
            <a:endParaRPr lang="en-CA" sz="1400" b="1"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7030A0"/>
                </a:solidFill>
                <a:latin typeface="Consolas" panose="020B0609020204030204" pitchFamily="49" charset="0"/>
                <a:cs typeface="Consolas" panose="020B0609020204030204" pitchFamily="49" charset="0"/>
              </a:rPr>
              <a:t>f{5}</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7030A0"/>
                </a:solidFill>
                <a:latin typeface="Consolas" panose="020B0609020204030204" pitchFamily="49" charset="0"/>
                <a:cs typeface="Consolas" panose="020B0609020204030204" pitchFamily="49" charset="0"/>
              </a:rPr>
              <a:t>f</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1789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local variable </a:t>
            </a:r>
            <a:r>
              <a:rPr lang="en-CA" dirty="0" smtClean="0">
                <a:solidFill>
                  <a:srgbClr val="7030A0"/>
                </a:solidFill>
                <a:latin typeface="Consolas" panose="020B0609020204030204" pitchFamily="49" charset="0"/>
                <a:cs typeface="Consolas" panose="020B0609020204030204" pitchFamily="49" charset="0"/>
              </a:rPr>
              <a:t>'f'</a:t>
            </a:r>
            <a:r>
              <a:rPr lang="en-CA" dirty="0" smtClean="0"/>
              <a:t> is only defined to the end of its block</a:t>
            </a:r>
          </a:p>
          <a:p>
            <a:pPr marL="800100" lvl="2" indent="0">
              <a:buNone/>
            </a:pPr>
            <a:r>
              <a:rPr lang="en-CA" sz="1400" dirty="0" smtClean="0">
                <a:latin typeface="Consolas" panose="020B0609020204030204" pitchFamily="49" charset="0"/>
                <a:cs typeface="Consolas" panose="020B0609020204030204" pitchFamily="49" charset="0"/>
              </a:rPr>
              <a:t>void f( int x ) {</a:t>
            </a: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FF0000"/>
                </a:solidFill>
                <a:latin typeface="Consolas" panose="020B0609020204030204" pitchFamily="49" charset="0"/>
                <a:cs typeface="Consolas" panose="020B0609020204030204" pitchFamily="49" charset="0"/>
              </a:rPr>
              <a:t>a{0}</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x &lt; a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FF9900"/>
                </a:solidFill>
                <a:latin typeface="Consolas" panose="020B0609020204030204" pitchFamily="49" charset="0"/>
                <a:cs typeface="Consolas" panose="020B0609020204030204" pitchFamily="49" charset="0"/>
              </a:rPr>
              <a:t>b{1}</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&lt;&lt; "," &lt;&lt;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std::endl;</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 + b &lt;= x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smtClean="0">
                <a:solidFill>
                  <a:srgbClr val="996633"/>
                </a:solidFill>
                <a:latin typeface="Consolas" panose="020B0609020204030204" pitchFamily="49" charset="0"/>
                <a:cs typeface="Consolas" panose="020B0609020204030204" pitchFamily="49" charset="0"/>
              </a:rPr>
              <a:t>c{2}</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a:t>
            </a:r>
            <a:r>
              <a:rPr lang="en-CA" sz="1400" dirty="0">
                <a:solidFill>
                  <a:srgbClr val="996633"/>
                </a:solidFill>
                <a:latin typeface="Consolas" panose="020B0609020204030204" pitchFamily="49" charset="0"/>
                <a:cs typeface="Consolas" panose="020B0609020204030204" pitchFamily="49" charset="0"/>
              </a:rPr>
              <a:t>c</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00B050"/>
                </a:solidFill>
                <a:latin typeface="Consolas" panose="020B0609020204030204" pitchFamily="49" charset="0"/>
                <a:cs typeface="Consolas" panose="020B0609020204030204" pitchFamily="49" charset="0"/>
              </a:rPr>
              <a:t>d{3}</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a:solidFill>
                  <a:srgbClr val="FF9900"/>
                </a:solidFill>
                <a:latin typeface="Consolas" panose="020B0609020204030204" pitchFamily="49" charset="0"/>
                <a:cs typeface="Consolas" panose="020B0609020204030204" pitchFamily="49" charset="0"/>
              </a:rPr>
              <a:t>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&lt;&lt; </a:t>
            </a:r>
            <a:r>
              <a:rPr lang="en-CA" sz="1400" dirty="0">
                <a:solidFill>
                  <a:srgbClr val="00B050"/>
                </a:solidFill>
                <a:latin typeface="Consolas" panose="020B0609020204030204" pitchFamily="49" charset="0"/>
                <a:cs typeface="Consolas" panose="020B0609020204030204" pitchFamily="49" charset="0"/>
              </a:rPr>
              <a:t>d</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x &gt; a + b - d ) {</a:t>
            </a:r>
          </a:p>
          <a:p>
            <a:pPr marL="800100" lvl="2" indent="0">
              <a:buNone/>
            </a:pPr>
            <a:r>
              <a:rPr lang="en-CA" sz="1400" dirty="0" smtClean="0">
                <a:latin typeface="Consolas" panose="020B0609020204030204" pitchFamily="49" charset="0"/>
                <a:cs typeface="Consolas" panose="020B0609020204030204" pitchFamily="49" charset="0"/>
              </a:rPr>
              <a:t>            int </a:t>
            </a:r>
            <a:r>
              <a:rPr lang="en-CA" sz="1400" dirty="0" smtClean="0">
                <a:solidFill>
                  <a:srgbClr val="0070C0"/>
                </a:solidFill>
                <a:latin typeface="Consolas" panose="020B0609020204030204" pitchFamily="49" charset="0"/>
                <a:cs typeface="Consolas" panose="020B0609020204030204" pitchFamily="49" charset="0"/>
              </a:rPr>
              <a:t>e{4}</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a:solidFill>
                  <a:srgbClr val="0070C0"/>
                </a:solidFill>
                <a:latin typeface="Consolas" panose="020B0609020204030204" pitchFamily="49" charset="0"/>
                <a:cs typeface="Consolas" panose="020B0609020204030204" pitchFamily="49" charset="0"/>
              </a:rPr>
              <a:t> </a:t>
            </a:r>
            <a:r>
              <a:rPr lang="en-CA" sz="1400" dirty="0" smtClean="0">
                <a:solidFill>
                  <a:srgbClr val="0070C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b</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d</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e</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b="1" dirty="0" smtClean="0">
              <a:latin typeface="Consolas" panose="020B0609020204030204" pitchFamily="49" charset="0"/>
              <a:cs typeface="Consolas" panose="020B0609020204030204" pitchFamily="49" charset="0"/>
            </a:endParaRPr>
          </a:p>
          <a:p>
            <a:pPr marL="800100" lvl="2" indent="0">
              <a:buNone/>
            </a:pPr>
            <a:r>
              <a:rPr lang="en-CA" sz="1400" b="1" dirty="0" smtClean="0">
                <a:latin typeface="Consolas" panose="020B0609020204030204" pitchFamily="49" charset="0"/>
                <a:cs typeface="Consolas" panose="020B0609020204030204" pitchFamily="49" charset="0"/>
              </a:rPr>
              <a:t>        int </a:t>
            </a:r>
            <a:r>
              <a:rPr lang="en-CA" sz="1400" b="1" dirty="0" smtClean="0">
                <a:solidFill>
                  <a:srgbClr val="7030A0"/>
                </a:solidFill>
                <a:latin typeface="Consolas" panose="020B0609020204030204" pitchFamily="49" charset="0"/>
                <a:cs typeface="Consolas" panose="020B0609020204030204" pitchFamily="49" charset="0"/>
              </a:rPr>
              <a:t>f{5}</a:t>
            </a:r>
            <a:r>
              <a:rPr lang="en-CA" sz="1400" b="1" dirty="0" smtClean="0">
                <a:latin typeface="Consolas" panose="020B0609020204030204" pitchFamily="49" charset="0"/>
                <a:cs typeface="Consolas" panose="020B0609020204030204" pitchFamily="49" charset="0"/>
              </a:rPr>
              <a:t>;</a:t>
            </a:r>
          </a:p>
          <a:p>
            <a:pPr marL="800100" lvl="2" indent="0">
              <a:buNone/>
            </a:pP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std::cout &lt;&lt; a</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b</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d</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f</a:t>
            </a:r>
            <a:r>
              <a:rPr lang="en-CA" sz="1400" b="1" dirty="0" smtClean="0">
                <a:solidFill>
                  <a:srgbClr val="7030A0"/>
                </a:solidFill>
                <a:latin typeface="Consolas" panose="020B0609020204030204" pitchFamily="49" charset="0"/>
                <a:cs typeface="Consolas" panose="020B0609020204030204" pitchFamily="49" charset="0"/>
              </a:rPr>
              <a:t> </a:t>
            </a:r>
            <a:r>
              <a:rPr lang="en-CA" sz="1400" b="1" dirty="0">
                <a:solidFill>
                  <a:srgbClr val="7030A0"/>
                </a:solidFill>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01605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Parameters as local variables</a:t>
            </a:r>
            <a:endParaRPr lang="en-CA" dirty="0"/>
          </a:p>
        </p:txBody>
      </p:sp>
      <p:sp>
        <p:nvSpPr>
          <p:cNvPr id="3" name="Content Placeholder 2"/>
          <p:cNvSpPr>
            <a:spLocks noGrp="1"/>
          </p:cNvSpPr>
          <p:nvPr>
            <p:ph idx="1"/>
          </p:nvPr>
        </p:nvSpPr>
        <p:spPr/>
        <p:txBody>
          <a:bodyPr/>
          <a:lstStyle/>
          <a:p>
            <a:pPr algn="l"/>
            <a:r>
              <a:rPr lang="en-CA" dirty="0" smtClean="0"/>
              <a:t>You can consider a parameter to be a local variable of a function where:</a:t>
            </a:r>
          </a:p>
          <a:p>
            <a:pPr lvl="1" algn="l"/>
            <a:r>
              <a:rPr lang="en-US" dirty="0" smtClean="0"/>
              <a:t>The scope of the parameter is the entire function</a:t>
            </a:r>
          </a:p>
          <a:p>
            <a:pPr lvl="1" algn="l"/>
            <a:r>
              <a:rPr lang="en-US" dirty="0" smtClean="0"/>
              <a:t>The </a:t>
            </a:r>
            <a:r>
              <a:rPr lang="en-US" dirty="0" smtClean="0"/>
              <a:t>parameter is initialized not within the function but by the value of the argument passed when the function is called</a:t>
            </a:r>
          </a:p>
          <a:p>
            <a:pPr lvl="1" algn="l"/>
            <a:endParaRPr lang="en-US" dirty="0"/>
          </a:p>
          <a:p>
            <a:pPr algn="l"/>
            <a:r>
              <a:rPr lang="en-US" dirty="0" smtClean="0"/>
              <a:t>The function body cannot have a local variable declared that has the same name as a parameter</a:t>
            </a:r>
          </a:p>
        </p:txBody>
      </p:sp>
    </p:spTree>
    <p:extLst>
      <p:ext uri="{BB962C8B-B14F-4D97-AF65-F5344CB8AC3E}">
        <p14:creationId xmlns:p14="http://schemas.microsoft.com/office/powerpoint/2010/main" val="395841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the same identifier</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There are specific circumstances where you can declare two different local variables with the same identifier</a:t>
            </a:r>
          </a:p>
          <a:p>
            <a:pPr lvl="1"/>
            <a:r>
              <a:rPr lang="en-US" dirty="0" smtClean="0"/>
              <a:t>In general, this is a bad idea, and leads to poor programming practices</a:t>
            </a:r>
          </a:p>
          <a:p>
            <a:pPr lvl="1"/>
            <a:r>
              <a:rPr lang="en-US" dirty="0" smtClean="0"/>
              <a:t>One situation where it is permissible is if:</a:t>
            </a:r>
          </a:p>
          <a:p>
            <a:pPr lvl="2"/>
            <a:r>
              <a:rPr lang="en-US" dirty="0" smtClean="0"/>
              <a:t>A local variable is required in two or more consequent or alternative blocks of a (possibly cascading) conditional statement</a:t>
            </a:r>
          </a:p>
          <a:p>
            <a:pPr lvl="2"/>
            <a:r>
              <a:rPr lang="en-US" dirty="0" smtClean="0"/>
              <a:t>That local variable serves the same or similar purposes in each of those blocks</a:t>
            </a:r>
          </a:p>
          <a:p>
            <a:pPr lvl="2"/>
            <a:endParaRPr lang="en-US" dirty="0"/>
          </a:p>
          <a:p>
            <a:r>
              <a:rPr lang="en-US" dirty="0" smtClean="0"/>
              <a:t>Otherwise, please avoid using the same identifier twice in the same function</a:t>
            </a:r>
            <a:endParaRPr lang="en-US" dirty="0"/>
          </a:p>
        </p:txBody>
      </p:sp>
    </p:spTree>
    <p:extLst>
      <p:ext uri="{BB962C8B-B14F-4D97-AF65-F5344CB8AC3E}">
        <p14:creationId xmlns:p14="http://schemas.microsoft.com/office/powerpoint/2010/main" val="69584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a:t>
            </a:r>
            <a:endParaRPr lang="en-CA" dirty="0"/>
          </a:p>
        </p:txBody>
      </p:sp>
      <p:sp>
        <p:nvSpPr>
          <p:cNvPr id="3" name="Content Placeholder 2"/>
          <p:cNvSpPr>
            <a:spLocks noGrp="1"/>
          </p:cNvSpPr>
          <p:nvPr>
            <p:ph idx="1"/>
          </p:nvPr>
        </p:nvSpPr>
        <p:spPr/>
        <p:txBody>
          <a:bodyPr/>
          <a:lstStyle/>
          <a:p>
            <a:r>
              <a:rPr lang="en-CA" dirty="0" smtClean="0"/>
              <a:t>If you define a local variable in one function, you cannot access that local variable from another function</a:t>
            </a:r>
          </a:p>
          <a:p>
            <a:pPr lvl="1"/>
            <a:r>
              <a:rPr lang="en-CA" dirty="0" smtClean="0"/>
              <a:t>The variable is </a:t>
            </a:r>
            <a:r>
              <a:rPr lang="en-CA" i="1" dirty="0" smtClean="0"/>
              <a:t>local</a:t>
            </a:r>
            <a:r>
              <a:rPr lang="en-CA" dirty="0" smtClean="0"/>
              <a:t> to the function it is defined in</a:t>
            </a:r>
          </a:p>
          <a:p>
            <a:pPr lvl="1"/>
            <a:endParaRPr lang="en-CA" dirty="0"/>
          </a:p>
          <a:p>
            <a:r>
              <a:rPr lang="en-CA" dirty="0" smtClean="0"/>
              <a:t>Reminder:</a:t>
            </a:r>
          </a:p>
          <a:p>
            <a:pPr lvl="1"/>
            <a:r>
              <a:rPr lang="en-CA" dirty="0" smtClean="0"/>
              <a:t>If </a:t>
            </a:r>
            <a:r>
              <a:rPr lang="en-CA" dirty="0" smtClean="0"/>
              <a:t>another function needs a value stored in a local variable, it should be passed as an argument to the function being called</a:t>
            </a:r>
          </a:p>
          <a:p>
            <a:pPr lvl="1"/>
            <a:r>
              <a:rPr lang="en-CA" dirty="0" smtClean="0"/>
              <a:t>If </a:t>
            </a:r>
            <a:r>
              <a:rPr lang="en-CA" dirty="0" smtClean="0"/>
              <a:t>a local variable is required by the function that called the function the local variable is defined in, the local variable should be returned</a:t>
            </a:r>
            <a:endParaRPr lang="en-CA" dirty="0"/>
          </a:p>
        </p:txBody>
      </p:sp>
    </p:spTree>
    <p:extLst>
      <p:ext uri="{BB962C8B-B14F-4D97-AF65-F5344CB8AC3E}">
        <p14:creationId xmlns:p14="http://schemas.microsoft.com/office/powerpoint/2010/main" val="509516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local variables</a:t>
            </a:r>
            <a:endParaRPr lang="en-CA" dirty="0"/>
          </a:p>
        </p:txBody>
      </p:sp>
      <p:sp>
        <p:nvSpPr>
          <p:cNvPr id="3" name="Content Placeholder 2"/>
          <p:cNvSpPr>
            <a:spLocks noGrp="1"/>
          </p:cNvSpPr>
          <p:nvPr>
            <p:ph idx="1"/>
          </p:nvPr>
        </p:nvSpPr>
        <p:spPr/>
        <p:txBody>
          <a:bodyPr>
            <a:normAutofit lnSpcReduction="10000"/>
          </a:bodyPr>
          <a:lstStyle/>
          <a:p>
            <a:r>
              <a:rPr lang="en-CA" dirty="0" smtClean="0"/>
              <a:t>After we have initialized a local variable, it may be necessary to change or update its value</a:t>
            </a:r>
          </a:p>
          <a:p>
            <a:pPr lvl="1"/>
            <a:r>
              <a:rPr lang="en-CA" dirty="0" smtClean="0"/>
              <a:t>This is done through </a:t>
            </a:r>
            <a:r>
              <a:rPr lang="en-CA" i="1" dirty="0" smtClean="0"/>
              <a:t>assignment</a:t>
            </a:r>
            <a:r>
              <a:rPr lang="en-CA" dirty="0" smtClean="0"/>
              <a:t> using the binary assignment</a:t>
            </a:r>
            <a:br>
              <a:rPr lang="en-CA" dirty="0" smtClean="0"/>
            </a:br>
            <a:r>
              <a:rPr lang="en-CA" dirty="0" smtClean="0"/>
              <a:t>operator </a:t>
            </a:r>
            <a:r>
              <a:rPr lang="en-CA" dirty="0" smtClean="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variable_name</a:t>
            </a:r>
            <a:r>
              <a:rPr lang="en-CA" sz="1800" dirty="0" smtClean="0">
                <a:latin typeface="Consolas" panose="020B0609020204030204" pitchFamily="49" charset="0"/>
                <a:cs typeface="Consolas" panose="020B0609020204030204" pitchFamily="49" charset="0"/>
              </a:rPr>
              <a:t> = </a:t>
            </a:r>
            <a:r>
              <a:rPr lang="en-CA" sz="1800" i="1" dirty="0" smtClean="0">
                <a:latin typeface="Consolas" panose="020B0609020204030204" pitchFamily="49" charset="0"/>
                <a:cs typeface="Consolas" panose="020B0609020204030204" pitchFamily="49" charset="0"/>
              </a:rPr>
              <a:t>expression</a:t>
            </a:r>
            <a:r>
              <a:rPr lang="en-CA" sz="1800" dirty="0" smtClean="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pPr lvl="0"/>
            <a:r>
              <a:rPr lang="en-CA" dirty="0" smtClean="0">
                <a:solidFill>
                  <a:prstClr val="black"/>
                </a:solidFill>
              </a:rPr>
              <a:t>Important: read this as</a:t>
            </a:r>
          </a:p>
          <a:p>
            <a:pPr marL="0" lvl="0" indent="0" algn="ctr">
              <a:buNone/>
            </a:pPr>
            <a:r>
              <a:rPr lang="en-CA" sz="1800" dirty="0" smtClean="0">
                <a:solidFill>
                  <a:srgbClr val="FF0000"/>
                </a:solidFill>
              </a:rPr>
              <a:t>“The variable </a:t>
            </a:r>
            <a:r>
              <a:rPr lang="en-CA" sz="1800" b="1" dirty="0" smtClean="0">
                <a:solidFill>
                  <a:srgbClr val="FF0000"/>
                </a:solidFill>
              </a:rPr>
              <a:t>is assigned the value of the right-hand </a:t>
            </a:r>
            <a:r>
              <a:rPr lang="en-CA" sz="1800" dirty="0" smtClean="0">
                <a:solidFill>
                  <a:srgbClr val="FF0000"/>
                </a:solidFill>
              </a:rPr>
              <a:t>expression”</a:t>
            </a:r>
          </a:p>
          <a:p>
            <a:pPr lvl="0"/>
            <a:endParaRPr lang="en-CA" dirty="0">
              <a:solidFill>
                <a:prstClr val="black"/>
              </a:solidFill>
            </a:endParaRPr>
          </a:p>
          <a:p>
            <a:pPr lvl="0"/>
            <a:r>
              <a:rPr lang="en-CA" dirty="0" smtClean="0">
                <a:solidFill>
                  <a:prstClr val="black"/>
                </a:solidFill>
              </a:rPr>
              <a:t>As before,</a:t>
            </a:r>
          </a:p>
          <a:p>
            <a:pPr lvl="1"/>
            <a:r>
              <a:rPr lang="en-CA" dirty="0" smtClean="0">
                <a:solidFill>
                  <a:prstClr val="black"/>
                </a:solidFill>
              </a:rPr>
              <a:t>a numeric variable can be assigned an arithmetic expression</a:t>
            </a:r>
          </a:p>
          <a:p>
            <a:pPr lvl="1"/>
            <a:r>
              <a:rPr lang="en-CA" dirty="0" smtClean="0">
                <a:solidFill>
                  <a:prstClr val="black"/>
                </a:solidFill>
              </a:rPr>
              <a:t>a Boolean variable can be assigned a logical expression</a:t>
            </a:r>
          </a:p>
          <a:p>
            <a:pPr lvl="1"/>
            <a:endParaRPr lang="en-CA" dirty="0" smtClean="0">
              <a:solidFill>
                <a:prstClr val="black"/>
              </a:solidFill>
            </a:endParaRPr>
          </a:p>
          <a:p>
            <a:r>
              <a:rPr lang="en-CA" dirty="0" smtClean="0">
                <a:solidFill>
                  <a:prstClr val="black"/>
                </a:solidFill>
              </a:rPr>
              <a:t>If the type of the expression differs, it will be appropriately cast</a:t>
            </a:r>
            <a:endParaRPr lang="en-CA" dirty="0">
              <a:solidFill>
                <a:prstClr val="black"/>
              </a:solidFill>
            </a:endParaRPr>
          </a:p>
          <a:p>
            <a:pPr marL="0"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18774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Within a function, we have already seen one category of variable: the function parameters</a:t>
            </a:r>
          </a:p>
          <a:p>
            <a:pPr lvl="1"/>
            <a:r>
              <a:rPr lang="en-CA" dirty="0" smtClean="0"/>
              <a:t>The parameter takes the value of the argument passed to the function</a:t>
            </a:r>
          </a:p>
          <a:p>
            <a:pPr lvl="1"/>
            <a:endParaRPr lang="en-CA" dirty="0"/>
          </a:p>
          <a:p>
            <a:r>
              <a:rPr lang="en-CA" dirty="0" smtClean="0"/>
              <a:t>It may, however, be necessary for the function to temporarily store data while it is being executed</a:t>
            </a:r>
          </a:p>
          <a:p>
            <a:pPr lvl="1"/>
            <a:r>
              <a:rPr lang="en-CA" dirty="0" smtClean="0"/>
              <a:t>The function will temporarily store data while it calculates what the function should return</a:t>
            </a:r>
          </a:p>
          <a:p>
            <a:pPr lvl="1"/>
            <a:r>
              <a:rPr lang="en-CA" dirty="0" smtClean="0"/>
              <a:t>When the function is finished, this temporary data is no longer needed</a:t>
            </a:r>
          </a:p>
          <a:p>
            <a:pPr lvl="1"/>
            <a:r>
              <a:rPr lang="en-CA" dirty="0" smtClean="0"/>
              <a:t>We call such temporary data </a:t>
            </a:r>
            <a:r>
              <a:rPr lang="en-CA" i="1" dirty="0" smtClean="0"/>
              <a:t>local variables</a:t>
            </a:r>
            <a:endParaRPr lang="en-CA" dirty="0"/>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local variables</a:t>
            </a:r>
            <a:endParaRPr lang="en-CA" dirty="0"/>
          </a:p>
        </p:txBody>
      </p:sp>
      <p:sp>
        <p:nvSpPr>
          <p:cNvPr id="3" name="Content Placeholder 2"/>
          <p:cNvSpPr>
            <a:spLocks noGrp="1"/>
          </p:cNvSpPr>
          <p:nvPr>
            <p:ph idx="1"/>
          </p:nvPr>
        </p:nvSpPr>
        <p:spPr/>
        <p:txBody>
          <a:bodyPr/>
          <a:lstStyle/>
          <a:p>
            <a:r>
              <a:rPr lang="en-CA" dirty="0" smtClean="0"/>
              <a:t>The left-hand side of an assignment operator is never evaluated</a:t>
            </a:r>
          </a:p>
          <a:p>
            <a:pPr lvl="1"/>
            <a:r>
              <a:rPr lang="en-CA" dirty="0" smtClean="0"/>
              <a:t>If you write</a:t>
            </a:r>
          </a:p>
          <a:p>
            <a:pPr marL="457200" lvl="1" indent="0">
              <a:buNone/>
            </a:pPr>
            <a:r>
              <a:rPr lang="en-CA" dirty="0" smtClean="0"/>
              <a:t>		</a:t>
            </a:r>
            <a:r>
              <a:rPr lang="en-CA" dirty="0" smtClean="0">
                <a:latin typeface="Consolas" panose="020B0609020204030204" pitchFamily="49" charset="0"/>
                <a:cs typeface="Consolas" panose="020B0609020204030204" pitchFamily="49" charset="0"/>
              </a:rPr>
              <a:t>m = 3;</a:t>
            </a:r>
          </a:p>
          <a:p>
            <a:pPr marL="457200" lvl="1" indent="0">
              <a:buNone/>
            </a:pPr>
            <a:r>
              <a:rPr lang="en-CA" dirty="0"/>
              <a:t> </a:t>
            </a:r>
            <a:r>
              <a:rPr lang="en-CA" dirty="0" smtClean="0"/>
              <a:t>     this says “assign the local variable m the value of </a:t>
            </a:r>
            <a:r>
              <a:rPr lang="en-CA" dirty="0" smtClean="0">
                <a:latin typeface="Times New Roman" panose="02020603050405020304" pitchFamily="18" charset="0"/>
                <a:cs typeface="Times New Roman" panose="02020603050405020304" pitchFamily="18" charset="0"/>
              </a:rPr>
              <a:t>3</a:t>
            </a:r>
            <a:r>
              <a:rPr lang="en-CA" dirty="0" smtClean="0"/>
              <a:t>.”</a:t>
            </a:r>
          </a:p>
          <a:p>
            <a:pPr lvl="1"/>
            <a:endParaRPr lang="en-CA" dirty="0" smtClean="0"/>
          </a:p>
          <a:p>
            <a:r>
              <a:rPr lang="en-CA" dirty="0" smtClean="0"/>
              <a:t>The right-hand side, however, is always evaluated first before the assignment is made; for example:</a:t>
            </a:r>
          </a:p>
          <a:p>
            <a:pPr marL="0" indent="0">
              <a:buNone/>
            </a:pPr>
            <a:endParaRPr lang="en-CA" sz="1800" dirty="0" smtClean="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int m{42};</a:t>
            </a:r>
          </a:p>
          <a:p>
            <a:pPr marL="0" indent="0">
              <a:buNone/>
            </a:pPr>
            <a:r>
              <a:rPr lang="en-CA" sz="1800" dirty="0" smtClean="0">
                <a:latin typeface="Consolas" panose="020B0609020204030204" pitchFamily="49" charset="0"/>
                <a:cs typeface="Consolas" panose="020B0609020204030204" pitchFamily="49" charset="0"/>
              </a:rPr>
              <a:t>	m = m + 1;</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m &lt;&lt; std::end;</a:t>
            </a:r>
          </a:p>
        </p:txBody>
      </p:sp>
      <p:sp>
        <p:nvSpPr>
          <p:cNvPr id="4" name="TextBox 3"/>
          <p:cNvSpPr txBox="1"/>
          <p:nvPr/>
        </p:nvSpPr>
        <p:spPr>
          <a:xfrm>
            <a:off x="2339752" y="5301208"/>
            <a:ext cx="3589444" cy="707886"/>
          </a:xfrm>
          <a:prstGeom prst="rect">
            <a:avLst/>
          </a:prstGeom>
          <a:noFill/>
        </p:spPr>
        <p:txBody>
          <a:bodyPr wrap="none" rtlCol="0">
            <a:spAutoFit/>
          </a:bodyPr>
          <a:lstStyle/>
          <a:p>
            <a:r>
              <a:rPr lang="en-CA" sz="2000" dirty="0" smtClean="0">
                <a:solidFill>
                  <a:srgbClr val="FF0000"/>
                </a:solidFill>
                <a:latin typeface="Consolas" panose="020B0609020204030204" pitchFamily="49" charset="0"/>
                <a:cs typeface="Consolas" panose="020B0609020204030204" pitchFamily="49" charset="0"/>
              </a:rPr>
              <a:t>m</a:t>
            </a:r>
            <a:r>
              <a:rPr lang="en-CA" sz="2000" dirty="0" smtClean="0">
                <a:solidFill>
                  <a:srgbClr val="FF0000"/>
                </a:solidFill>
                <a:latin typeface="Georgia" panose="02040502050405020303" pitchFamily="18" charset="0"/>
              </a:rPr>
              <a:t> is now assigned the value </a:t>
            </a:r>
            <a:r>
              <a:rPr lang="en-CA" sz="2000" dirty="0" smtClean="0">
                <a:solidFill>
                  <a:srgbClr val="FF0000"/>
                </a:solidFill>
                <a:latin typeface="Consolas" panose="020B0609020204030204" pitchFamily="49" charset="0"/>
                <a:cs typeface="Consolas" panose="020B0609020204030204" pitchFamily="49" charset="0"/>
              </a:rPr>
              <a:t>43</a:t>
            </a:r>
          </a:p>
          <a:p>
            <a:r>
              <a:rPr lang="en-CA" sz="2000" dirty="0" smtClean="0">
                <a:solidFill>
                  <a:srgbClr val="FF0000"/>
                </a:solidFill>
                <a:latin typeface="Georgia" panose="02040502050405020303" pitchFamily="18" charset="0"/>
                <a:cs typeface="Consolas" panose="020B0609020204030204" pitchFamily="49" charset="0"/>
              </a:rPr>
              <a:t>  – the value </a:t>
            </a:r>
            <a:r>
              <a:rPr lang="en-CA" sz="2000" dirty="0" smtClean="0">
                <a:solidFill>
                  <a:srgbClr val="FF0000"/>
                </a:solidFill>
                <a:latin typeface="Consolas" panose="020B0609020204030204" pitchFamily="49" charset="0"/>
                <a:cs typeface="Consolas" panose="020B0609020204030204" pitchFamily="49" charset="0"/>
              </a:rPr>
              <a:t>42</a:t>
            </a:r>
            <a:r>
              <a:rPr lang="en-CA" sz="2000" dirty="0" smtClean="0">
                <a:solidFill>
                  <a:srgbClr val="FF0000"/>
                </a:solidFill>
                <a:latin typeface="Georgia" panose="02040502050405020303" pitchFamily="18" charset="0"/>
                <a:cs typeface="Consolas" panose="020B0609020204030204" pitchFamily="49" charset="0"/>
              </a:rPr>
              <a:t> is lost</a:t>
            </a:r>
            <a:endParaRPr lang="en-CA" sz="2000" dirty="0">
              <a:solidFill>
                <a:srgbClr val="FF0000"/>
              </a:solidFill>
              <a:latin typeface="Georgia" panose="02040502050405020303" pitchFamily="18" charset="0"/>
              <a:cs typeface="Consolas" panose="020B0609020204030204" pitchFamily="49" charset="0"/>
            </a:endParaRPr>
          </a:p>
        </p:txBody>
      </p:sp>
    </p:spTree>
    <p:extLst>
      <p:ext uri="{BB962C8B-B14F-4D97-AF65-F5344CB8AC3E}">
        <p14:creationId xmlns:p14="http://schemas.microsoft.com/office/powerpoint/2010/main" val="67301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local variables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Once a local variable is assigned a new value, any reference to that local variable will result in that new value until the local variable goes out of scope</a:t>
            </a:r>
          </a:p>
          <a:p>
            <a:pPr lvl="1"/>
            <a:r>
              <a:rPr lang="en-CA" dirty="0" smtClean="0"/>
              <a:t>Local variables can be assigned new values arbitrarily many times</a:t>
            </a:r>
          </a:p>
          <a:p>
            <a:pPr lvl="1"/>
            <a:endParaRPr lang="en-CA" dirty="0" smtClean="0"/>
          </a:p>
          <a:p>
            <a:r>
              <a:rPr lang="en-CA" dirty="0" smtClean="0"/>
              <a:t>Once a local variable is assigned a new value, the previous value is lost—there is no way to recover it unless you saved it elsewhere:</a:t>
            </a:r>
          </a:p>
          <a:p>
            <a:pPr marL="800100" lvl="2" indent="0">
              <a:buNone/>
            </a:pPr>
            <a:r>
              <a:rPr lang="en-CA" sz="1800" dirty="0" smtClean="0">
                <a:latin typeface="Consolas" panose="020B0609020204030204" pitchFamily="49" charset="0"/>
                <a:cs typeface="Consolas" panose="020B0609020204030204" pitchFamily="49" charset="0"/>
              </a:rPr>
              <a:t>int main()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int n{10};</a:t>
            </a:r>
          </a:p>
          <a:p>
            <a:pPr marL="800100" lvl="2" indent="0">
              <a:buNone/>
            </a:pPr>
            <a:r>
              <a:rPr lang="en-CA" sz="1800" dirty="0" smtClean="0">
                <a:latin typeface="Consolas" panose="020B0609020204030204" pitchFamily="49" charset="0"/>
                <a:cs typeface="Consolas" panose="020B0609020204030204" pitchFamily="49" charset="0"/>
              </a:rPr>
              <a:t>    int m{n};</a:t>
            </a:r>
          </a:p>
          <a:p>
            <a:pPr marL="800100" lvl="2" indent="0">
              <a:buNone/>
            </a:pPr>
            <a:r>
              <a:rPr lang="en-CA" sz="1800" dirty="0" smtClean="0">
                <a:latin typeface="Consolas" panose="020B0609020204030204" pitchFamily="49" charset="0"/>
                <a:cs typeface="Consolas" panose="020B0609020204030204" pitchFamily="49" charset="0"/>
              </a:rPr>
              <a:t>    n = 17;</a:t>
            </a:r>
          </a:p>
          <a:p>
            <a:pPr marL="800100" lvl="2" indent="0">
              <a:buNone/>
            </a:pPr>
            <a:r>
              <a:rPr lang="en-CA" sz="1800" dirty="0" smtClean="0">
                <a:latin typeface="Consolas" panose="020B0609020204030204" pitchFamily="49" charset="0"/>
                <a:cs typeface="Consolas" panose="020B0609020204030204" pitchFamily="49" charset="0"/>
              </a:rPr>
              <a:t>    std::cout &lt;&lt; m &lt;&lt; ", " &lt;&lt; n &lt;&lt; std::endl;</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0;</a:t>
            </a:r>
          </a:p>
          <a:p>
            <a:pPr marL="800100" lvl="2" indent="0">
              <a:buNone/>
            </a:pPr>
            <a:r>
              <a:rPr lang="en-CA" sz="1800" dirty="0" smtClean="0">
                <a:latin typeface="Consolas" panose="020B0609020204030204" pitchFamily="49" charset="0"/>
                <a:cs typeface="Consolas" panose="020B0609020204030204" pitchFamily="49" charset="0"/>
              </a:rPr>
              <a:t>}</a:t>
            </a:r>
          </a:p>
        </p:txBody>
      </p:sp>
      <p:sp>
        <p:nvSpPr>
          <p:cNvPr id="4" name="TextBox 3"/>
          <p:cNvSpPr txBox="1"/>
          <p:nvPr/>
        </p:nvSpPr>
        <p:spPr>
          <a:xfrm>
            <a:off x="5148064" y="5765194"/>
            <a:ext cx="2327881" cy="400110"/>
          </a:xfrm>
          <a:prstGeom prst="rect">
            <a:avLst/>
          </a:prstGeom>
          <a:noFill/>
        </p:spPr>
        <p:txBody>
          <a:bodyPr wrap="none" rtlCol="0">
            <a:spAutoFit/>
          </a:bodyPr>
          <a:lstStyle/>
          <a:p>
            <a:r>
              <a:rPr lang="en-CA" sz="2000" dirty="0" smtClean="0">
                <a:solidFill>
                  <a:srgbClr val="FF0000"/>
                </a:solidFill>
                <a:latin typeface="Georgia" panose="02040502050405020303" pitchFamily="18" charset="0"/>
                <a:cs typeface="Consolas" panose="020B0609020204030204" pitchFamily="49" charset="0"/>
              </a:rPr>
              <a:t>This prints </a:t>
            </a:r>
            <a:r>
              <a:rPr lang="en-CA" sz="2000" dirty="0" smtClean="0">
                <a:solidFill>
                  <a:srgbClr val="FF0000"/>
                </a:solidFill>
                <a:latin typeface="Consolas" panose="020B0609020204030204" pitchFamily="49" charset="0"/>
                <a:cs typeface="Consolas" panose="020B0609020204030204" pitchFamily="49" charset="0"/>
              </a:rPr>
              <a:t>10, 17</a:t>
            </a:r>
            <a:endParaRPr lang="en-CA" sz="20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5038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local variables</a:t>
            </a:r>
            <a:endParaRPr lang="en-CA" dirty="0"/>
          </a:p>
        </p:txBody>
      </p:sp>
      <p:sp>
        <p:nvSpPr>
          <p:cNvPr id="3" name="Content Placeholder 2"/>
          <p:cNvSpPr>
            <a:spLocks noGrp="1"/>
          </p:cNvSpPr>
          <p:nvPr>
            <p:ph idx="1"/>
          </p:nvPr>
        </p:nvSpPr>
        <p:spPr/>
        <p:txBody>
          <a:bodyPr/>
          <a:lstStyle/>
          <a:p>
            <a:r>
              <a:rPr lang="en-CA" dirty="0" smtClean="0"/>
              <a:t>Remember that a local variable is like a box on a piece of paper where you record something</a:t>
            </a:r>
          </a:p>
          <a:p>
            <a:pPr lvl="1"/>
            <a:r>
              <a:rPr lang="en-CA" dirty="0" smtClean="0"/>
              <a:t>Every time you refer to that box, you get exactly what is there</a:t>
            </a:r>
          </a:p>
          <a:p>
            <a:pPr lvl="1"/>
            <a:r>
              <a:rPr lang="en-CA" dirty="0" smtClean="0"/>
              <a:t>If you change what is in the box, you then get the new value</a:t>
            </a:r>
          </a:p>
          <a:p>
            <a:pPr lvl="1"/>
            <a:r>
              <a:rPr lang="en-CA" dirty="0" smtClean="0"/>
              <a:t>If you copy that value to another box, the value in that box hasn’t changed</a:t>
            </a:r>
          </a:p>
          <a:p>
            <a:pPr marL="457200" lvl="1" indent="0">
              <a:buNone/>
            </a:pPr>
            <a:endParaRPr lang="en-CA" dirty="0"/>
          </a:p>
        </p:txBody>
      </p:sp>
    </p:spTree>
    <p:extLst>
      <p:ext uri="{BB962C8B-B14F-4D97-AF65-F5344CB8AC3E}">
        <p14:creationId xmlns:p14="http://schemas.microsoft.com/office/powerpoint/2010/main" val="3240621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Swapping two values</a:t>
            </a:r>
            <a:endParaRPr lang="en-CA" dirty="0"/>
          </a:p>
        </p:txBody>
      </p:sp>
      <p:sp>
        <p:nvSpPr>
          <p:cNvPr id="3" name="Content Placeholder 2"/>
          <p:cNvSpPr>
            <a:spLocks noGrp="1"/>
          </p:cNvSpPr>
          <p:nvPr>
            <p:ph idx="1"/>
          </p:nvPr>
        </p:nvSpPr>
        <p:spPr/>
        <p:txBody>
          <a:bodyPr/>
          <a:lstStyle/>
          <a:p>
            <a:r>
              <a:rPr lang="en-CA" dirty="0" smtClean="0"/>
              <a:t>Suppose we have to local variables assigned 10 and 20, respectively</a:t>
            </a:r>
          </a:p>
          <a:p>
            <a:pPr marL="800100" lvl="2" indent="0">
              <a:buNone/>
            </a:pPr>
            <a:r>
              <a:rPr lang="en-CA" sz="1800" dirty="0" smtClean="0">
                <a:latin typeface="Consolas" panose="020B0609020204030204" pitchFamily="49" charset="0"/>
                <a:cs typeface="Consolas" panose="020B0609020204030204" pitchFamily="49" charset="0"/>
              </a:rPr>
              <a:t>int m{10};</a:t>
            </a:r>
          </a:p>
          <a:p>
            <a:pPr marL="800100" lvl="2" indent="0">
              <a:buNone/>
            </a:pPr>
            <a:r>
              <a:rPr lang="en-CA" sz="1800" dirty="0" smtClean="0">
                <a:latin typeface="Consolas" panose="020B0609020204030204" pitchFamily="49" charset="0"/>
                <a:cs typeface="Consolas" panose="020B0609020204030204" pitchFamily="49" charset="0"/>
              </a:rPr>
              <a:t>int n{20};</a:t>
            </a:r>
          </a:p>
          <a:p>
            <a:endParaRPr lang="en-CA" dirty="0" smtClean="0"/>
          </a:p>
          <a:p>
            <a:r>
              <a:rPr lang="en-CA" dirty="0" smtClean="0"/>
              <a:t>How can we swap those two values?</a:t>
            </a:r>
          </a:p>
          <a:p>
            <a:pPr lvl="1"/>
            <a:r>
              <a:rPr lang="en-CA" dirty="0" smtClean="0"/>
              <a:t>That is, how do we end up with </a:t>
            </a:r>
            <a:r>
              <a:rPr lang="en-CA" dirty="0" smtClean="0">
                <a:latin typeface="Consolas" panose="020B0609020204030204" pitchFamily="49" charset="0"/>
                <a:cs typeface="Consolas" panose="020B0609020204030204" pitchFamily="49" charset="0"/>
              </a:rPr>
              <a:t>n</a:t>
            </a:r>
            <a:r>
              <a:rPr lang="en-CA" dirty="0" smtClean="0"/>
              <a:t> being assigned </a:t>
            </a:r>
            <a:r>
              <a:rPr lang="en-CA" dirty="0" smtClean="0">
                <a:latin typeface="Consolas" panose="020B0609020204030204" pitchFamily="49" charset="0"/>
                <a:cs typeface="Consolas" panose="020B0609020204030204" pitchFamily="49" charset="0"/>
              </a:rPr>
              <a:t>10</a:t>
            </a:r>
            <a:r>
              <a:rPr lang="en-CA" dirty="0" smtClean="0"/>
              <a:t> and </a:t>
            </a:r>
            <a:r>
              <a:rPr lang="en-CA" dirty="0" smtClean="0">
                <a:latin typeface="Consolas" panose="020B0609020204030204" pitchFamily="49" charset="0"/>
                <a:cs typeface="Consolas" panose="020B0609020204030204" pitchFamily="49" charset="0"/>
              </a:rPr>
              <a:t>m</a:t>
            </a:r>
            <a:r>
              <a:rPr lang="en-CA" dirty="0" smtClean="0"/>
              <a:t> assigned </a:t>
            </a:r>
            <a:r>
              <a:rPr lang="en-CA" dirty="0" smtClean="0">
                <a:latin typeface="Consolas" panose="020B0609020204030204" pitchFamily="49" charset="0"/>
                <a:cs typeface="Consolas" panose="020B0609020204030204" pitchFamily="49" charset="0"/>
              </a:rPr>
              <a:t>20</a:t>
            </a:r>
            <a:r>
              <a:rPr lang="en-CA" dirty="0" smtClean="0"/>
              <a:t>?</a:t>
            </a:r>
          </a:p>
          <a:p>
            <a:endParaRPr lang="en-CA" dirty="0"/>
          </a:p>
          <a:p>
            <a:r>
              <a:rPr lang="en-CA" dirty="0" smtClean="0"/>
              <a:t>You cannot simply assign one to the other:</a:t>
            </a:r>
          </a:p>
          <a:p>
            <a:pPr marL="800100" lvl="2" indent="0">
              <a:buNone/>
            </a:pPr>
            <a:r>
              <a:rPr lang="en-CA" sz="1800" dirty="0">
                <a:latin typeface="Consolas" panose="020B0609020204030204" pitchFamily="49" charset="0"/>
                <a:cs typeface="Consolas" panose="020B0609020204030204" pitchFamily="49" charset="0"/>
              </a:rPr>
              <a:t>int m{10};</a:t>
            </a:r>
          </a:p>
          <a:p>
            <a:pPr marL="800100" lvl="2" indent="0">
              <a:buNone/>
            </a:pPr>
            <a:r>
              <a:rPr lang="en-CA" sz="1800" dirty="0">
                <a:latin typeface="Consolas" panose="020B0609020204030204" pitchFamily="49" charset="0"/>
                <a:cs typeface="Consolas" panose="020B0609020204030204" pitchFamily="49" charset="0"/>
              </a:rPr>
              <a:t>int n{20</a:t>
            </a:r>
            <a:r>
              <a:rPr lang="en-CA" sz="1800" dirty="0" smtClean="0">
                <a:latin typeface="Consolas" panose="020B0609020204030204" pitchFamily="49" charset="0"/>
                <a:cs typeface="Consolas" panose="020B0609020204030204" pitchFamily="49" charset="0"/>
              </a:rPr>
              <a:t>};</a:t>
            </a:r>
          </a:p>
          <a:p>
            <a:pPr marL="800100" lvl="2" indent="0">
              <a:buNone/>
            </a:pPr>
            <a:r>
              <a:rPr lang="en-CA" sz="1800" dirty="0" smtClean="0">
                <a:latin typeface="Consolas" panose="020B0609020204030204" pitchFamily="49" charset="0"/>
                <a:cs typeface="Consolas" panose="020B0609020204030204" pitchFamily="49" charset="0"/>
              </a:rPr>
              <a:t>m = n;</a:t>
            </a:r>
            <a:endParaRPr lang="en-CA" sz="1800" dirty="0">
              <a:latin typeface="Consolas" panose="020B0609020204030204" pitchFamily="49" charset="0"/>
              <a:cs typeface="Consolas" panose="020B0609020204030204" pitchFamily="49" charset="0"/>
            </a:endParaRPr>
          </a:p>
          <a:p>
            <a:pPr lvl="1"/>
            <a:endParaRPr lang="en-CA" dirty="0" smtClean="0"/>
          </a:p>
          <a:p>
            <a:pPr lvl="1"/>
            <a:r>
              <a:rPr lang="en-CA" dirty="0" smtClean="0"/>
              <a:t>Now, both </a:t>
            </a:r>
            <a:r>
              <a:rPr lang="en-CA" dirty="0" smtClean="0">
                <a:latin typeface="Consolas" panose="020B0609020204030204" pitchFamily="49" charset="0"/>
                <a:cs typeface="Consolas" panose="020B0609020204030204" pitchFamily="49" charset="0"/>
              </a:rPr>
              <a:t>m</a:t>
            </a:r>
            <a:r>
              <a:rPr lang="en-CA" dirty="0" smtClean="0"/>
              <a:t> and </a:t>
            </a:r>
            <a:r>
              <a:rPr lang="en-CA" dirty="0" smtClean="0">
                <a:latin typeface="Consolas" panose="020B0609020204030204" pitchFamily="49" charset="0"/>
                <a:cs typeface="Consolas" panose="020B0609020204030204" pitchFamily="49" charset="0"/>
              </a:rPr>
              <a:t>n</a:t>
            </a:r>
            <a:r>
              <a:rPr lang="en-CA" dirty="0" smtClean="0"/>
              <a:t> have the value </a:t>
            </a:r>
            <a:r>
              <a:rPr lang="en-CA" dirty="0" smtClean="0">
                <a:latin typeface="Consolas" panose="020B0609020204030204" pitchFamily="49" charset="0"/>
                <a:cs typeface="Consolas" panose="020B0609020204030204" pitchFamily="49" charset="0"/>
              </a:rPr>
              <a:t>20</a:t>
            </a:r>
            <a:r>
              <a:rPr lang="en-CA" dirty="0" smtClean="0"/>
              <a:t>, and the value </a:t>
            </a:r>
            <a:r>
              <a:rPr lang="en-CA" dirty="0" smtClean="0">
                <a:latin typeface="Consolas" panose="020B0609020204030204" pitchFamily="49" charset="0"/>
                <a:cs typeface="Consolas" panose="020B0609020204030204" pitchFamily="49" charset="0"/>
              </a:rPr>
              <a:t>10</a:t>
            </a:r>
            <a:r>
              <a:rPr lang="en-CA" dirty="0" smtClean="0"/>
              <a:t> is lost</a:t>
            </a:r>
          </a:p>
        </p:txBody>
      </p:sp>
    </p:spTree>
    <p:extLst>
      <p:ext uri="{BB962C8B-B14F-4D97-AF65-F5344CB8AC3E}">
        <p14:creationId xmlns:p14="http://schemas.microsoft.com/office/powerpoint/2010/main" val="108832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Swapping two values</a:t>
            </a:r>
            <a:endParaRPr lang="en-CA" dirty="0"/>
          </a:p>
        </p:txBody>
      </p:sp>
      <p:sp>
        <p:nvSpPr>
          <p:cNvPr id="3" name="Content Placeholder 2"/>
          <p:cNvSpPr>
            <a:spLocks noGrp="1"/>
          </p:cNvSpPr>
          <p:nvPr>
            <p:ph idx="1"/>
          </p:nvPr>
        </p:nvSpPr>
        <p:spPr/>
        <p:txBody>
          <a:bodyPr/>
          <a:lstStyle/>
          <a:p>
            <a:r>
              <a:rPr lang="en-CA" dirty="0" smtClean="0"/>
              <a:t>We require a temporary variable:</a:t>
            </a:r>
          </a:p>
          <a:p>
            <a:pPr marL="800100" lvl="2" indent="0">
              <a:buNone/>
            </a:pPr>
            <a:r>
              <a:rPr lang="en-CA" sz="1800" dirty="0" smtClean="0">
                <a:latin typeface="Consolas" panose="020B0609020204030204" pitchFamily="49" charset="0"/>
                <a:cs typeface="Consolas" panose="020B0609020204030204" pitchFamily="49" charset="0"/>
              </a:rPr>
              <a:t>int m{10};</a:t>
            </a:r>
          </a:p>
          <a:p>
            <a:pPr marL="800100" lvl="2" indent="0">
              <a:buNone/>
            </a:pPr>
            <a:r>
              <a:rPr lang="en-CA" sz="1800" dirty="0" smtClean="0">
                <a:latin typeface="Consolas" panose="020B0609020204030204" pitchFamily="49" charset="0"/>
                <a:cs typeface="Consolas" panose="020B0609020204030204" pitchFamily="49" charset="0"/>
              </a:rPr>
              <a:t>int n{20};</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int tmp{m};</a:t>
            </a:r>
          </a:p>
          <a:p>
            <a:pPr marL="800100" lvl="2" indent="0">
              <a:buNone/>
            </a:pPr>
            <a:r>
              <a:rPr lang="en-CA" sz="1800" dirty="0" smtClean="0">
                <a:latin typeface="Consolas" panose="020B0609020204030204" pitchFamily="49" charset="0"/>
                <a:cs typeface="Consolas" panose="020B0609020204030204" pitchFamily="49" charset="0"/>
              </a:rPr>
              <a:t>m = n;</a:t>
            </a:r>
          </a:p>
          <a:p>
            <a:pPr marL="800100" lvl="2" indent="0">
              <a:buNone/>
            </a:pPr>
            <a:r>
              <a:rPr lang="en-CA" sz="1800" dirty="0" smtClean="0">
                <a:latin typeface="Consolas" panose="020B0609020204030204" pitchFamily="49" charset="0"/>
                <a:cs typeface="Consolas" panose="020B0609020204030204" pitchFamily="49" charset="0"/>
              </a:rPr>
              <a:t>n = tmp;</a:t>
            </a:r>
          </a:p>
          <a:p>
            <a:endParaRPr lang="en-CA" dirty="0" smtClean="0"/>
          </a:p>
          <a:p>
            <a:endParaRPr lang="en-CA" dirty="0" smtClean="0"/>
          </a:p>
        </p:txBody>
      </p:sp>
    </p:spTree>
    <p:extLst>
      <p:ext uri="{BB962C8B-B14F-4D97-AF65-F5344CB8AC3E}">
        <p14:creationId xmlns:p14="http://schemas.microsoft.com/office/powerpoint/2010/main" val="3086203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not assignable?</a:t>
            </a:r>
            <a:endParaRPr lang="en-CA" dirty="0"/>
          </a:p>
        </p:txBody>
      </p:sp>
      <p:sp>
        <p:nvSpPr>
          <p:cNvPr id="3" name="Content Placeholder 2"/>
          <p:cNvSpPr>
            <a:spLocks noGrp="1"/>
          </p:cNvSpPr>
          <p:nvPr>
            <p:ph idx="1"/>
          </p:nvPr>
        </p:nvSpPr>
        <p:spPr/>
        <p:txBody>
          <a:bodyPr/>
          <a:lstStyle/>
          <a:p>
            <a:r>
              <a:rPr lang="en-CA" dirty="0" smtClean="0"/>
              <a:t>To this point, only variables can appear on the left-hand side:</a:t>
            </a:r>
          </a:p>
          <a:p>
            <a:pPr lvl="1"/>
            <a:r>
              <a:rPr lang="en-CA" dirty="0" smtClean="0"/>
              <a:t>Consider this program:</a:t>
            </a:r>
          </a:p>
          <a:p>
            <a:pPr marL="857250" lvl="2" indent="0">
              <a:buNone/>
            </a:pPr>
            <a:r>
              <a:rPr lang="en-CA" sz="1500" dirty="0">
                <a:latin typeface="Consolas" panose="020B0609020204030204" pitchFamily="49" charset="0"/>
                <a:cs typeface="Consolas" panose="020B0609020204030204" pitchFamily="49" charset="0"/>
              </a:rPr>
              <a:t>int main() {</a:t>
            </a:r>
          </a:p>
          <a:p>
            <a:pPr marL="857250" lvl="2" indent="0">
              <a:buNone/>
            </a:pPr>
            <a:r>
              <a:rPr lang="en-CA" sz="1500" dirty="0">
                <a:latin typeface="Consolas" panose="020B0609020204030204" pitchFamily="49" charset="0"/>
                <a:cs typeface="Consolas" panose="020B0609020204030204" pitchFamily="49" charset="0"/>
              </a:rPr>
              <a:t>        int n{10};</a:t>
            </a:r>
          </a:p>
          <a:p>
            <a:pPr marL="85725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10 = 17;</a:t>
            </a:r>
          </a:p>
          <a:p>
            <a:pPr marL="857250" lvl="2" indent="0">
              <a:buNone/>
            </a:pPr>
            <a:r>
              <a:rPr lang="en-CA" sz="1500" dirty="0">
                <a:latin typeface="Consolas" panose="020B0609020204030204" pitchFamily="49" charset="0"/>
                <a:cs typeface="Consolas" panose="020B0609020204030204" pitchFamily="49" charset="0"/>
              </a:rPr>
              <a:t>        10 = n;</a:t>
            </a:r>
          </a:p>
          <a:p>
            <a:pPr marL="857250" lvl="2" indent="0">
              <a:buNone/>
            </a:pPr>
            <a:r>
              <a:rPr lang="en-CA" sz="1500" dirty="0">
                <a:latin typeface="Consolas" panose="020B0609020204030204" pitchFamily="49" charset="0"/>
                <a:cs typeface="Consolas" panose="020B0609020204030204" pitchFamily="49" charset="0"/>
              </a:rPr>
              <a:t>        n + 1 = 20;</a:t>
            </a:r>
          </a:p>
          <a:p>
            <a:pPr marL="85725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0;</a:t>
            </a:r>
          </a:p>
          <a:p>
            <a:pPr marL="857250" lvl="2" indent="0">
              <a:buNone/>
            </a:pPr>
            <a:r>
              <a:rPr lang="en-CA" sz="1500" dirty="0">
                <a:latin typeface="Consolas" panose="020B0609020204030204" pitchFamily="49" charset="0"/>
                <a:cs typeface="Consolas" panose="020B0609020204030204" pitchFamily="49" charset="0"/>
              </a:rPr>
              <a:t>}</a:t>
            </a:r>
          </a:p>
          <a:p>
            <a:pPr marL="457200" lvl="1" indent="0">
              <a:buNone/>
            </a:pPr>
            <a:endParaRPr lang="en-CA" sz="1400" dirty="0" smtClean="0">
              <a:latin typeface="Consolas" panose="020B0609020204030204" pitchFamily="49" charset="0"/>
              <a:cs typeface="Consolas" panose="020B0609020204030204" pitchFamily="49" charset="0"/>
            </a:endParaRPr>
          </a:p>
        </p:txBody>
      </p:sp>
      <p:sp>
        <p:nvSpPr>
          <p:cNvPr id="4" name="Rectangle 3"/>
          <p:cNvSpPr/>
          <p:nvPr/>
        </p:nvSpPr>
        <p:spPr>
          <a:xfrm>
            <a:off x="1619672" y="4221088"/>
            <a:ext cx="7488832" cy="2400657"/>
          </a:xfrm>
          <a:prstGeom prst="rect">
            <a:avLst/>
          </a:prstGeom>
        </p:spPr>
        <p:txBody>
          <a:bodyPr wrap="square">
            <a:spAutoFit/>
          </a:bodyPr>
          <a:lstStyle/>
          <a:p>
            <a:r>
              <a:rPr lang="en-CA" sz="1500" dirty="0" smtClean="0">
                <a:solidFill>
                  <a:srgbClr val="0070C0"/>
                </a:solidFill>
                <a:latin typeface="Consolas" panose="020B0609020204030204" pitchFamily="49" charset="0"/>
                <a:cs typeface="Consolas" panose="020B0609020204030204" pitchFamily="49" charset="0"/>
              </a:rPr>
              <a:t>example.cpp</a:t>
            </a:r>
            <a:r>
              <a:rPr lang="en-CA" sz="1500" dirty="0">
                <a:solidFill>
                  <a:srgbClr val="0070C0"/>
                </a:solidFill>
                <a:latin typeface="Consolas" panose="020B0609020204030204" pitchFamily="49" charset="0"/>
                <a:cs typeface="Consolas" panose="020B0609020204030204" pitchFamily="49" charset="0"/>
              </a:rPr>
              <a:t>: In function </a:t>
            </a:r>
            <a:r>
              <a:rPr lang="en-CA" sz="1500" dirty="0" smtClean="0">
                <a:solidFill>
                  <a:srgbClr val="0070C0"/>
                </a:solidFill>
                <a:latin typeface="Consolas" panose="020B0609020204030204" pitchFamily="49" charset="0"/>
                <a:cs typeface="Consolas" panose="020B0609020204030204" pitchFamily="49" charset="0"/>
              </a:rPr>
              <a:t>'int </a:t>
            </a:r>
            <a:r>
              <a:rPr lang="en-CA" sz="1500" dirty="0">
                <a:solidFill>
                  <a:srgbClr val="0070C0"/>
                </a:solidFill>
                <a:latin typeface="Consolas" panose="020B0609020204030204" pitchFamily="49" charset="0"/>
                <a:cs typeface="Consolas" panose="020B0609020204030204" pitchFamily="49" charset="0"/>
              </a:rPr>
              <a:t>main</a:t>
            </a:r>
            <a:r>
              <a:rPr lang="en-CA" sz="1500" dirty="0" smtClean="0">
                <a:solidFill>
                  <a:srgbClr val="0070C0"/>
                </a:solidFill>
                <a:latin typeface="Consolas" panose="020B0609020204030204" pitchFamily="49" charset="0"/>
                <a:cs typeface="Consolas" panose="020B0609020204030204" pitchFamily="49" charset="0"/>
              </a:rPr>
              <a:t>()</a:t>
            </a:r>
            <a:r>
              <a:rPr lang="en-CA" sz="1500" dirty="0">
                <a:solidFill>
                  <a:srgbClr val="0070C0"/>
                </a:solidFill>
                <a:latin typeface="Consolas" panose="020B0609020204030204" pitchFamily="49" charset="0"/>
                <a:cs typeface="Consolas" panose="020B0609020204030204" pitchFamily="49" charset="0"/>
              </a:rPr>
              <a:t>'</a:t>
            </a:r>
            <a:r>
              <a:rPr lang="en-CA" sz="1500" dirty="0" smtClean="0">
                <a:solidFill>
                  <a:srgbClr val="0070C0"/>
                </a:solidFill>
                <a:latin typeface="Consolas" panose="020B0609020204030204" pitchFamily="49" charset="0"/>
                <a:cs typeface="Consolas" panose="020B0609020204030204" pitchFamily="49" charset="0"/>
              </a:rPr>
              <a:t>:</a:t>
            </a:r>
            <a:endParaRPr lang="en-CA" sz="1500" dirty="0">
              <a:solidFill>
                <a:srgbClr val="0070C0"/>
              </a:solidFill>
              <a:latin typeface="Consolas" panose="020B0609020204030204" pitchFamily="49" charset="0"/>
              <a:cs typeface="Consolas" panose="020B0609020204030204" pitchFamily="49" charset="0"/>
            </a:endParaRPr>
          </a:p>
          <a:p>
            <a:r>
              <a:rPr lang="en-CA" sz="1500" dirty="0">
                <a:solidFill>
                  <a:srgbClr val="0070C0"/>
                </a:solidFill>
                <a:latin typeface="Consolas" panose="020B0609020204030204" pitchFamily="49" charset="0"/>
                <a:cs typeface="Consolas" panose="020B0609020204030204" pitchFamily="49" charset="0"/>
              </a:rPr>
              <a:t>example</a:t>
            </a:r>
            <a:r>
              <a:rPr lang="en-CA" sz="1500" dirty="0" smtClean="0">
                <a:solidFill>
                  <a:srgbClr val="0070C0"/>
                </a:solidFill>
                <a:latin typeface="Consolas" panose="020B0609020204030204" pitchFamily="49" charset="0"/>
                <a:cs typeface="Consolas" panose="020B0609020204030204" pitchFamily="49" charset="0"/>
              </a:rPr>
              <a:t>.cpp:4:5</a:t>
            </a:r>
            <a:r>
              <a:rPr lang="en-CA" sz="1500" dirty="0">
                <a:solidFill>
                  <a:srgbClr val="0070C0"/>
                </a:solidFill>
                <a:latin typeface="Consolas" panose="020B0609020204030204" pitchFamily="49" charset="0"/>
                <a:cs typeface="Consolas" panose="020B0609020204030204" pitchFamily="49" charset="0"/>
              </a:rPr>
              <a:t>: </a:t>
            </a:r>
            <a:r>
              <a:rPr lang="en-CA" sz="1500" b="1" dirty="0">
                <a:solidFill>
                  <a:srgbClr val="FF0000"/>
                </a:solidFill>
                <a:latin typeface="Consolas" panose="020B0609020204030204" pitchFamily="49" charset="0"/>
                <a:cs typeface="Consolas" panose="020B0609020204030204" pitchFamily="49" charset="0"/>
              </a:rPr>
              <a:t>error</a:t>
            </a:r>
            <a:r>
              <a:rPr lang="en-CA" sz="1500" dirty="0">
                <a:solidFill>
                  <a:srgbClr val="0070C0"/>
                </a:solidFill>
                <a:latin typeface="Consolas" panose="020B0609020204030204" pitchFamily="49" charset="0"/>
                <a:cs typeface="Consolas" panose="020B0609020204030204" pitchFamily="49" charset="0"/>
              </a:rPr>
              <a:t>: </a:t>
            </a:r>
            <a:r>
              <a:rPr lang="en-CA" sz="1500" dirty="0" err="1">
                <a:solidFill>
                  <a:srgbClr val="0070C0"/>
                </a:solidFill>
                <a:latin typeface="Consolas" panose="020B0609020204030204" pitchFamily="49" charset="0"/>
                <a:cs typeface="Consolas" panose="020B0609020204030204" pitchFamily="49" charset="0"/>
              </a:rPr>
              <a:t>lvalue</a:t>
            </a:r>
            <a:r>
              <a:rPr lang="en-CA" sz="1500" dirty="0">
                <a:solidFill>
                  <a:srgbClr val="0070C0"/>
                </a:solidFill>
                <a:latin typeface="Consolas" panose="020B0609020204030204" pitchFamily="49" charset="0"/>
                <a:cs typeface="Consolas" panose="020B0609020204030204" pitchFamily="49" charset="0"/>
              </a:rPr>
              <a:t> required as left operand of assignment</a:t>
            </a:r>
          </a:p>
          <a:p>
            <a:r>
              <a:rPr lang="en-CA" sz="1500" dirty="0">
                <a:solidFill>
                  <a:srgbClr val="0070C0"/>
                </a:solidFill>
                <a:latin typeface="Consolas" panose="020B0609020204030204" pitchFamily="49" charset="0"/>
                <a:cs typeface="Consolas" panose="020B0609020204030204" pitchFamily="49" charset="0"/>
              </a:rPr>
              <a:t>  10 = 17;</a:t>
            </a:r>
          </a:p>
          <a:p>
            <a:r>
              <a:rPr lang="en-CA" sz="1500" dirty="0">
                <a:solidFill>
                  <a:srgbClr val="0070C0"/>
                </a:solidFill>
                <a:latin typeface="Consolas" panose="020B0609020204030204" pitchFamily="49" charset="0"/>
                <a:cs typeface="Consolas" panose="020B0609020204030204" pitchFamily="49" charset="0"/>
              </a:rPr>
              <a:t>     ^</a:t>
            </a:r>
          </a:p>
          <a:p>
            <a:r>
              <a:rPr lang="en-CA" sz="1500" dirty="0">
                <a:solidFill>
                  <a:srgbClr val="0070C0"/>
                </a:solidFill>
                <a:latin typeface="Consolas" panose="020B0609020204030204" pitchFamily="49" charset="0"/>
                <a:cs typeface="Consolas" panose="020B0609020204030204" pitchFamily="49" charset="0"/>
              </a:rPr>
              <a:t>example</a:t>
            </a:r>
            <a:r>
              <a:rPr lang="en-CA" sz="1500" dirty="0" smtClean="0">
                <a:solidFill>
                  <a:srgbClr val="0070C0"/>
                </a:solidFill>
                <a:latin typeface="Consolas" panose="020B0609020204030204" pitchFamily="49" charset="0"/>
                <a:cs typeface="Consolas" panose="020B0609020204030204" pitchFamily="49" charset="0"/>
              </a:rPr>
              <a:t>.cpp:5:5</a:t>
            </a:r>
            <a:r>
              <a:rPr lang="en-CA" sz="1500" dirty="0">
                <a:solidFill>
                  <a:srgbClr val="0070C0"/>
                </a:solidFill>
                <a:latin typeface="Consolas" panose="020B0609020204030204" pitchFamily="49" charset="0"/>
                <a:cs typeface="Consolas" panose="020B0609020204030204" pitchFamily="49" charset="0"/>
              </a:rPr>
              <a:t>: </a:t>
            </a:r>
            <a:r>
              <a:rPr lang="en-CA" sz="1500" b="1" dirty="0">
                <a:solidFill>
                  <a:srgbClr val="FF0000"/>
                </a:solidFill>
                <a:latin typeface="Consolas" panose="020B0609020204030204" pitchFamily="49" charset="0"/>
                <a:cs typeface="Consolas" panose="020B0609020204030204" pitchFamily="49" charset="0"/>
              </a:rPr>
              <a:t>error</a:t>
            </a:r>
            <a:r>
              <a:rPr lang="en-CA" sz="1500" dirty="0" smtClean="0">
                <a:solidFill>
                  <a:srgbClr val="0070C0"/>
                </a:solidFill>
                <a:latin typeface="Consolas" panose="020B0609020204030204" pitchFamily="49" charset="0"/>
                <a:cs typeface="Consolas" panose="020B0609020204030204" pitchFamily="49" charset="0"/>
              </a:rPr>
              <a:t>: </a:t>
            </a:r>
            <a:r>
              <a:rPr lang="en-CA" sz="1500" dirty="0" err="1">
                <a:solidFill>
                  <a:srgbClr val="0070C0"/>
                </a:solidFill>
                <a:latin typeface="Consolas" panose="020B0609020204030204" pitchFamily="49" charset="0"/>
                <a:cs typeface="Consolas" panose="020B0609020204030204" pitchFamily="49" charset="0"/>
              </a:rPr>
              <a:t>lvalue</a:t>
            </a:r>
            <a:r>
              <a:rPr lang="en-CA" sz="1500" dirty="0">
                <a:solidFill>
                  <a:srgbClr val="0070C0"/>
                </a:solidFill>
                <a:latin typeface="Consolas" panose="020B0609020204030204" pitchFamily="49" charset="0"/>
                <a:cs typeface="Consolas" panose="020B0609020204030204" pitchFamily="49" charset="0"/>
              </a:rPr>
              <a:t> required as left operand of assignment</a:t>
            </a:r>
          </a:p>
          <a:p>
            <a:r>
              <a:rPr lang="en-CA" sz="1500" dirty="0">
                <a:solidFill>
                  <a:srgbClr val="0070C0"/>
                </a:solidFill>
                <a:latin typeface="Consolas" panose="020B0609020204030204" pitchFamily="49" charset="0"/>
                <a:cs typeface="Consolas" panose="020B0609020204030204" pitchFamily="49" charset="0"/>
              </a:rPr>
              <a:t>  10 = n;</a:t>
            </a:r>
          </a:p>
          <a:p>
            <a:r>
              <a:rPr lang="en-CA" sz="1500" dirty="0">
                <a:solidFill>
                  <a:srgbClr val="0070C0"/>
                </a:solidFill>
                <a:latin typeface="Consolas" panose="020B0609020204030204" pitchFamily="49" charset="0"/>
                <a:cs typeface="Consolas" panose="020B0609020204030204" pitchFamily="49" charset="0"/>
              </a:rPr>
              <a:t>     ^</a:t>
            </a:r>
          </a:p>
          <a:p>
            <a:r>
              <a:rPr lang="en-CA" sz="1500" dirty="0">
                <a:solidFill>
                  <a:srgbClr val="0070C0"/>
                </a:solidFill>
                <a:latin typeface="Consolas" panose="020B0609020204030204" pitchFamily="49" charset="0"/>
                <a:cs typeface="Consolas" panose="020B0609020204030204" pitchFamily="49" charset="0"/>
              </a:rPr>
              <a:t>example</a:t>
            </a:r>
            <a:r>
              <a:rPr lang="en-CA" sz="1500" dirty="0" smtClean="0">
                <a:solidFill>
                  <a:srgbClr val="0070C0"/>
                </a:solidFill>
                <a:latin typeface="Consolas" panose="020B0609020204030204" pitchFamily="49" charset="0"/>
                <a:cs typeface="Consolas" panose="020B0609020204030204" pitchFamily="49" charset="0"/>
              </a:rPr>
              <a:t>.cpp:6:8</a:t>
            </a:r>
            <a:r>
              <a:rPr lang="en-CA" sz="1500" dirty="0">
                <a:solidFill>
                  <a:srgbClr val="0070C0"/>
                </a:solidFill>
                <a:latin typeface="Consolas" panose="020B0609020204030204" pitchFamily="49" charset="0"/>
                <a:cs typeface="Consolas" panose="020B0609020204030204" pitchFamily="49" charset="0"/>
              </a:rPr>
              <a:t>: </a:t>
            </a:r>
            <a:r>
              <a:rPr lang="en-CA" sz="1500" b="1" dirty="0">
                <a:solidFill>
                  <a:srgbClr val="FF0000"/>
                </a:solidFill>
                <a:latin typeface="Consolas" panose="020B0609020204030204" pitchFamily="49" charset="0"/>
                <a:cs typeface="Consolas" panose="020B0609020204030204" pitchFamily="49" charset="0"/>
              </a:rPr>
              <a:t>error</a:t>
            </a:r>
            <a:r>
              <a:rPr lang="en-CA" sz="1500" dirty="0" smtClean="0">
                <a:solidFill>
                  <a:srgbClr val="0070C0"/>
                </a:solidFill>
                <a:latin typeface="Consolas" panose="020B0609020204030204" pitchFamily="49" charset="0"/>
                <a:cs typeface="Consolas" panose="020B0609020204030204" pitchFamily="49" charset="0"/>
              </a:rPr>
              <a:t>: </a:t>
            </a:r>
            <a:r>
              <a:rPr lang="en-CA" sz="1500" dirty="0" err="1">
                <a:solidFill>
                  <a:srgbClr val="0070C0"/>
                </a:solidFill>
                <a:latin typeface="Consolas" panose="020B0609020204030204" pitchFamily="49" charset="0"/>
                <a:cs typeface="Consolas" panose="020B0609020204030204" pitchFamily="49" charset="0"/>
              </a:rPr>
              <a:t>lvalue</a:t>
            </a:r>
            <a:r>
              <a:rPr lang="en-CA" sz="1500" dirty="0">
                <a:solidFill>
                  <a:srgbClr val="0070C0"/>
                </a:solidFill>
                <a:latin typeface="Consolas" panose="020B0609020204030204" pitchFamily="49" charset="0"/>
                <a:cs typeface="Consolas" panose="020B0609020204030204" pitchFamily="49" charset="0"/>
              </a:rPr>
              <a:t> required as left operand of assignment</a:t>
            </a:r>
          </a:p>
          <a:p>
            <a:r>
              <a:rPr lang="en-CA" sz="1500" dirty="0">
                <a:solidFill>
                  <a:srgbClr val="0070C0"/>
                </a:solidFill>
                <a:latin typeface="Consolas" panose="020B0609020204030204" pitchFamily="49" charset="0"/>
                <a:cs typeface="Consolas" panose="020B0609020204030204" pitchFamily="49" charset="0"/>
              </a:rPr>
              <a:t>  n + 1 = 20;</a:t>
            </a:r>
          </a:p>
          <a:p>
            <a:r>
              <a:rPr lang="en-CA" sz="1500" dirty="0">
                <a:solidFill>
                  <a:srgbClr val="0070C0"/>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54558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not assignable?</a:t>
            </a:r>
            <a:endParaRPr lang="en-CA" dirty="0"/>
          </a:p>
        </p:txBody>
      </p:sp>
      <p:sp>
        <p:nvSpPr>
          <p:cNvPr id="3" name="Content Placeholder 2"/>
          <p:cNvSpPr>
            <a:spLocks noGrp="1"/>
          </p:cNvSpPr>
          <p:nvPr>
            <p:ph idx="1"/>
          </p:nvPr>
        </p:nvSpPr>
        <p:spPr/>
        <p:txBody>
          <a:bodyPr/>
          <a:lstStyle/>
          <a:p>
            <a:r>
              <a:rPr lang="en-CA" dirty="0" smtClean="0"/>
              <a:t>The error messages constantly refer to requiring an </a:t>
            </a:r>
            <a:r>
              <a:rPr lang="en-CA" i="1" dirty="0" err="1" smtClean="0"/>
              <a:t>lvalue</a:t>
            </a:r>
            <a:endParaRPr lang="en-CA" dirty="0" smtClean="0"/>
          </a:p>
          <a:p>
            <a:pPr lvl="1"/>
            <a:r>
              <a:rPr lang="en-CA" dirty="0" smtClean="0"/>
              <a:t>Think if this as a </a:t>
            </a:r>
            <a:r>
              <a:rPr lang="en-CA" i="1" dirty="0" smtClean="0"/>
              <a:t>l</a:t>
            </a:r>
            <a:r>
              <a:rPr lang="en-CA" dirty="0" smtClean="0"/>
              <a:t>eft-hand side </a:t>
            </a:r>
            <a:r>
              <a:rPr lang="en-CA" i="1" dirty="0" smtClean="0"/>
              <a:t>value</a:t>
            </a:r>
          </a:p>
          <a:p>
            <a:pPr lvl="1"/>
            <a:r>
              <a:rPr lang="en-CA" dirty="0" smtClean="0"/>
              <a:t>The construct to the left-hand side of the assignment operator must be something to which an assignment can be made</a:t>
            </a:r>
          </a:p>
          <a:p>
            <a:pPr lvl="1"/>
            <a:endParaRPr lang="en-CA" dirty="0"/>
          </a:p>
          <a:p>
            <a:r>
              <a:rPr lang="en-CA" dirty="0" smtClean="0"/>
              <a:t>The compiler does not solve problems for you:</a:t>
            </a:r>
          </a:p>
          <a:p>
            <a:pPr lvl="1"/>
            <a:r>
              <a:rPr lang="en-CA" dirty="0" smtClean="0"/>
              <a:t>For example, this does not assign the value </a:t>
            </a:r>
            <a:r>
              <a:rPr lang="en-CA" dirty="0" smtClean="0">
                <a:latin typeface="Consolas" panose="020B0609020204030204" pitchFamily="49" charset="0"/>
                <a:cs typeface="Consolas" panose="020B0609020204030204" pitchFamily="49" charset="0"/>
              </a:rPr>
              <a:t>43</a:t>
            </a:r>
            <a:r>
              <a:rPr lang="en-CA" dirty="0" smtClean="0"/>
              <a:t> to </a:t>
            </a:r>
            <a:r>
              <a:rPr lang="en-CA" dirty="0" smtClean="0">
                <a:latin typeface="Consolas" panose="020B0609020204030204" pitchFamily="49" charset="0"/>
                <a:cs typeface="Consolas" panose="020B0609020204030204" pitchFamily="49" charset="0"/>
              </a:rPr>
              <a:t>n</a:t>
            </a:r>
            <a:r>
              <a:rPr lang="en-CA" dirty="0" smtClean="0"/>
              <a:t>:</a:t>
            </a:r>
          </a:p>
          <a:p>
            <a:pPr marL="457200" lvl="1" indent="0">
              <a:buNone/>
            </a:pPr>
            <a:r>
              <a:rPr lang="en-CA" dirty="0" smtClean="0"/>
              <a:t>	</a:t>
            </a:r>
            <a:r>
              <a:rPr lang="en-CA" dirty="0"/>
              <a:t>	</a:t>
            </a:r>
            <a:r>
              <a:rPr lang="en-CA" dirty="0" smtClean="0">
                <a:latin typeface="Consolas" panose="020B0609020204030204" pitchFamily="49" charset="0"/>
                <a:cs typeface="Consolas" panose="020B0609020204030204" pitchFamily="49" charset="0"/>
              </a:rPr>
              <a:t>n - 1 = 42;</a:t>
            </a:r>
          </a:p>
          <a:p>
            <a:pPr lvl="1"/>
            <a:endParaRPr lang="en-CA" dirty="0" smtClean="0">
              <a:solidFill>
                <a:prstClr val="black"/>
              </a:solidFill>
            </a:endParaRPr>
          </a:p>
          <a:p>
            <a:r>
              <a:rPr lang="en-CA" dirty="0" smtClean="0">
                <a:solidFill>
                  <a:prstClr val="black"/>
                </a:solidFill>
              </a:rPr>
              <a:t>Always remember:	</a:t>
            </a:r>
            <a:r>
              <a:rPr lang="en-CA" dirty="0" smtClean="0">
                <a:solidFill>
                  <a:prstClr val="black"/>
                </a:solidFill>
                <a:latin typeface="Consolas" panose="020B0609020204030204" pitchFamily="49" charset="0"/>
                <a:cs typeface="Consolas" panose="020B0609020204030204" pitchFamily="49" charset="0"/>
              </a:rPr>
              <a:t>=</a:t>
            </a:r>
            <a:r>
              <a:rPr lang="en-CA" dirty="0" smtClean="0">
                <a:solidFill>
                  <a:prstClr val="black"/>
                </a:solidFill>
              </a:rPr>
              <a:t> is the </a:t>
            </a:r>
            <a:r>
              <a:rPr lang="en-CA" i="1" dirty="0" smtClean="0">
                <a:solidFill>
                  <a:prstClr val="black"/>
                </a:solidFill>
              </a:rPr>
              <a:t>assignment operator</a:t>
            </a:r>
            <a:r>
              <a:rPr lang="en-CA" dirty="0" smtClean="0">
                <a:solidFill>
                  <a:prstClr val="black"/>
                </a:solidFill>
              </a:rPr>
              <a:t>;</a:t>
            </a:r>
          </a:p>
          <a:p>
            <a:pPr marL="0" indent="0">
              <a:buNone/>
            </a:pPr>
            <a:r>
              <a:rPr lang="en-CA" dirty="0">
                <a:solidFill>
                  <a:prstClr val="black"/>
                </a:solidFill>
              </a:rPr>
              <a:t>	</a:t>
            </a:r>
            <a:r>
              <a:rPr lang="en-CA" dirty="0" smtClean="0">
                <a:solidFill>
                  <a:prstClr val="black"/>
                </a:solidFill>
              </a:rPr>
              <a:t>		it is </a:t>
            </a:r>
            <a:r>
              <a:rPr lang="en-CA" b="1" u="sng" dirty="0" smtClean="0">
                <a:solidFill>
                  <a:prstClr val="black"/>
                </a:solidFill>
              </a:rPr>
              <a:t>not</a:t>
            </a:r>
            <a:r>
              <a:rPr lang="en-CA" dirty="0" smtClean="0">
                <a:solidFill>
                  <a:prstClr val="black"/>
                </a:solidFill>
              </a:rPr>
              <a:t> an equals sign</a:t>
            </a:r>
            <a:endParaRPr lang="en-CA" dirty="0">
              <a:solidFill>
                <a:prstClr val="black"/>
              </a:solidFill>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261125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does assignment evaluate to?</a:t>
            </a:r>
            <a:endParaRPr lang="en-CA" dirty="0"/>
          </a:p>
        </p:txBody>
      </p:sp>
      <p:sp>
        <p:nvSpPr>
          <p:cNvPr id="3" name="Content Placeholder 2"/>
          <p:cNvSpPr>
            <a:spLocks noGrp="1"/>
          </p:cNvSpPr>
          <p:nvPr>
            <p:ph idx="1"/>
          </p:nvPr>
        </p:nvSpPr>
        <p:spPr/>
        <p:txBody>
          <a:bodyPr/>
          <a:lstStyle/>
          <a:p>
            <a:r>
              <a:rPr lang="en-CA" dirty="0" smtClean="0"/>
              <a:t>Recall that every operator we have examined so far has a return value—what does the assignment operator </a:t>
            </a:r>
            <a:r>
              <a:rPr lang="en-CA" dirty="0" smtClean="0">
                <a:latin typeface="Consolas" panose="020B0609020204030204" pitchFamily="49" charset="0"/>
                <a:cs typeface="Consolas" panose="020B0609020204030204" pitchFamily="49" charset="0"/>
              </a:rPr>
              <a:t>=</a:t>
            </a:r>
            <a:r>
              <a:rPr lang="en-CA" dirty="0" smtClean="0"/>
              <a:t> </a:t>
            </a:r>
            <a:r>
              <a:rPr lang="en-CA" dirty="0" smtClean="0"/>
              <a:t>evaluate to?</a:t>
            </a:r>
            <a:endParaRPr lang="en-CA" dirty="0" smtClean="0"/>
          </a:p>
          <a:p>
            <a:pPr marL="800100" lvl="2" indent="0">
              <a:buNone/>
            </a:pPr>
            <a:r>
              <a:rPr lang="en-CA" sz="1800" dirty="0" smtClean="0">
                <a:latin typeface="Consolas" panose="020B0609020204030204" pitchFamily="49" charset="0"/>
                <a:cs typeface="Consolas" panose="020B0609020204030204" pitchFamily="49" charset="0"/>
              </a:rPr>
              <a:t>#include &lt;iostream&gt;</a:t>
            </a:r>
          </a:p>
          <a:p>
            <a:pPr marL="800100" lvl="2" indent="0">
              <a:buNone/>
            </a:pPr>
            <a:r>
              <a:rPr lang="en-CA" sz="1800" dirty="0" smtClean="0">
                <a:latin typeface="Consolas" panose="020B0609020204030204" pitchFamily="49" charset="0"/>
                <a:cs typeface="Consolas" panose="020B0609020204030204" pitchFamily="49" charset="0"/>
              </a:rPr>
              <a:t>int main();</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int main()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int m{0};</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std::cout &lt;&lt; (m = 10) &lt;&lt; std::endl;</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std::cout &lt;&lt; m &lt;&lt; std::endl;</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0;</a:t>
            </a:r>
          </a:p>
          <a:p>
            <a:pPr marL="800100" lvl="2" indent="0">
              <a:buNone/>
            </a:pPr>
            <a:r>
              <a:rPr lang="en-CA" sz="1800" dirty="0">
                <a:latin typeface="Consolas" panose="020B0609020204030204" pitchFamily="49" charset="0"/>
                <a:cs typeface="Consolas" panose="020B0609020204030204" pitchFamily="49" charset="0"/>
              </a:rPr>
              <a:t>}</a:t>
            </a:r>
            <a:endParaRPr lang="en-CA" sz="1800" dirty="0" smtClean="0">
              <a:latin typeface="Consolas" panose="020B0609020204030204" pitchFamily="49" charset="0"/>
              <a:cs typeface="Consolas" panose="020B0609020204030204" pitchFamily="49" charset="0"/>
            </a:endParaRPr>
          </a:p>
        </p:txBody>
      </p:sp>
      <p:sp>
        <p:nvSpPr>
          <p:cNvPr id="4" name="TextBox 3"/>
          <p:cNvSpPr txBox="1"/>
          <p:nvPr/>
        </p:nvSpPr>
        <p:spPr>
          <a:xfrm>
            <a:off x="4067944" y="5445224"/>
            <a:ext cx="4322017" cy="400110"/>
          </a:xfrm>
          <a:prstGeom prst="rect">
            <a:avLst/>
          </a:prstGeom>
          <a:noFill/>
        </p:spPr>
        <p:txBody>
          <a:bodyPr wrap="none" rtlCol="0">
            <a:spAutoFit/>
          </a:bodyPr>
          <a:lstStyle/>
          <a:p>
            <a:r>
              <a:rPr lang="en-CA" sz="2000" dirty="0" smtClean="0">
                <a:solidFill>
                  <a:srgbClr val="FF0000"/>
                </a:solidFill>
                <a:latin typeface="Georgia" panose="02040502050405020303" pitchFamily="18" charset="0"/>
              </a:rPr>
              <a:t>In both cases, the value </a:t>
            </a:r>
            <a:r>
              <a:rPr lang="en-CA" sz="2000" dirty="0" smtClean="0">
                <a:solidFill>
                  <a:srgbClr val="FF0000"/>
                </a:solidFill>
                <a:latin typeface="Consolas" panose="020B0609020204030204" pitchFamily="49" charset="0"/>
                <a:cs typeface="Consolas" panose="020B0609020204030204" pitchFamily="49" charset="0"/>
              </a:rPr>
              <a:t>10</a:t>
            </a:r>
            <a:r>
              <a:rPr lang="en-CA" sz="2000" dirty="0" smtClean="0">
                <a:solidFill>
                  <a:srgbClr val="FF0000"/>
                </a:solidFill>
                <a:latin typeface="Georgia" panose="02040502050405020303" pitchFamily="18" charset="0"/>
              </a:rPr>
              <a:t> is printed</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8697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does assignment evaluate to?</a:t>
            </a:r>
            <a:endParaRPr lang="en-CA" dirty="0"/>
          </a:p>
        </p:txBody>
      </p:sp>
      <p:sp>
        <p:nvSpPr>
          <p:cNvPr id="3" name="Content Placeholder 2"/>
          <p:cNvSpPr>
            <a:spLocks noGrp="1"/>
          </p:cNvSpPr>
          <p:nvPr>
            <p:ph idx="1"/>
          </p:nvPr>
        </p:nvSpPr>
        <p:spPr>
          <a:xfrm>
            <a:off x="457200" y="1600200"/>
            <a:ext cx="8435280" cy="4525963"/>
          </a:xfrm>
        </p:spPr>
        <p:txBody>
          <a:bodyPr>
            <a:normAutofit lnSpcReduction="10000"/>
          </a:bodyPr>
          <a:lstStyle/>
          <a:p>
            <a:r>
              <a:rPr lang="en-CA" dirty="0" smtClean="0"/>
              <a:t>Assignment evaluates to the value that is assigned</a:t>
            </a:r>
          </a:p>
          <a:p>
            <a:r>
              <a:rPr lang="en-CA" dirty="0" smtClean="0"/>
              <a:t>This allows the following construct:</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a{3}, b{4}, c{5};</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 = b = c = 10;</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std::cout &lt;&lt; a &lt;&lt;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&lt;&lt; b &lt;&lt;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&lt;&lt; c &lt;&lt; std::endl;</a:t>
            </a:r>
          </a:p>
          <a:p>
            <a:pPr lvl="0"/>
            <a:endParaRPr lang="en-CA" dirty="0" smtClean="0">
              <a:solidFill>
                <a:prstClr val="black"/>
              </a:solidFill>
            </a:endParaRPr>
          </a:p>
          <a:p>
            <a:pPr lvl="0"/>
            <a:endParaRPr lang="en-CA" dirty="0">
              <a:solidFill>
                <a:prstClr val="black"/>
              </a:solidFill>
            </a:endParaRPr>
          </a:p>
          <a:p>
            <a:pPr lvl="0"/>
            <a:r>
              <a:rPr lang="en-CA" dirty="0" smtClean="0">
                <a:solidFill>
                  <a:prstClr val="black"/>
                </a:solidFill>
              </a:rPr>
              <a:t>Think of this as</a:t>
            </a:r>
          </a:p>
          <a:p>
            <a:pPr marL="0" indent="0">
              <a:buNone/>
            </a:pPr>
            <a:r>
              <a:rPr lang="en-CA" dirty="0">
                <a:latin typeface="Consolas" panose="020B0609020204030204" pitchFamily="49" charset="0"/>
                <a:cs typeface="Consolas" panose="020B0609020204030204" pitchFamily="49" charset="0"/>
              </a:rPr>
              <a:t>	a = </a:t>
            </a:r>
            <a:r>
              <a:rPr lang="en-CA" dirty="0" smtClean="0">
                <a:latin typeface="Consolas" panose="020B0609020204030204" pitchFamily="49" charset="0"/>
                <a:cs typeface="Consolas" panose="020B0609020204030204" pitchFamily="49" charset="0"/>
              </a:rPr>
              <a:t>(b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(c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a:t>
            </a:r>
            <a:endParaRPr lang="en-CA" dirty="0">
              <a:latin typeface="Consolas" panose="020B0609020204030204" pitchFamily="49" charset="0"/>
              <a:cs typeface="Consolas" panose="020B0609020204030204" pitchFamily="49" charset="0"/>
            </a:endParaRPr>
          </a:p>
          <a:p>
            <a:pPr lvl="1"/>
            <a:r>
              <a:rPr lang="en-CA" dirty="0" smtClean="0">
                <a:solidFill>
                  <a:prstClr val="black"/>
                </a:solidFill>
              </a:rPr>
              <a:t>The local variable </a:t>
            </a:r>
            <a:r>
              <a:rPr lang="en-CA" dirty="0" smtClean="0">
                <a:solidFill>
                  <a:prstClr val="black"/>
                </a:solidFill>
                <a:latin typeface="Consolas" panose="020B0609020204030204" pitchFamily="49" charset="0"/>
                <a:cs typeface="Consolas" panose="020B0609020204030204" pitchFamily="49" charset="0"/>
              </a:rPr>
              <a:t>c</a:t>
            </a:r>
            <a:r>
              <a:rPr lang="en-CA" dirty="0" smtClean="0">
                <a:solidFill>
                  <a:prstClr val="black"/>
                </a:solidFill>
              </a:rPr>
              <a:t> is assigned </a:t>
            </a:r>
            <a:r>
              <a:rPr lang="en-CA" dirty="0" smtClean="0">
                <a:solidFill>
                  <a:prstClr val="black"/>
                </a:solidFill>
                <a:latin typeface="Consolas" panose="020B0609020204030204" pitchFamily="49" charset="0"/>
                <a:cs typeface="Consolas" panose="020B0609020204030204" pitchFamily="49" charset="0"/>
              </a:rPr>
              <a:t>10</a:t>
            </a:r>
            <a:r>
              <a:rPr lang="en-CA" dirty="0" smtClean="0">
                <a:solidFill>
                  <a:prstClr val="black"/>
                </a:solidFill>
              </a:rPr>
              <a:t>, and </a:t>
            </a:r>
            <a:r>
              <a:rPr lang="en-CA" dirty="0" smtClean="0">
                <a:solidFill>
                  <a:prstClr val="black"/>
                </a:solidFill>
                <a:latin typeface="Consolas" panose="020B0609020204030204" pitchFamily="49" charset="0"/>
                <a:cs typeface="Consolas" panose="020B0609020204030204" pitchFamily="49" charset="0"/>
              </a:rPr>
              <a:t>10</a:t>
            </a:r>
            <a:r>
              <a:rPr lang="en-CA" dirty="0" smtClean="0">
                <a:solidFill>
                  <a:prstClr val="black"/>
                </a:solidFill>
              </a:rPr>
              <a:t> is the result</a:t>
            </a:r>
          </a:p>
          <a:p>
            <a:pPr lvl="1"/>
            <a:r>
              <a:rPr lang="en-CA" dirty="0" smtClean="0">
                <a:solidFill>
                  <a:prstClr val="black"/>
                </a:solidFill>
              </a:rPr>
              <a:t>Next, the </a:t>
            </a:r>
            <a:r>
              <a:rPr lang="en-CA" dirty="0">
                <a:solidFill>
                  <a:prstClr val="black"/>
                </a:solidFill>
              </a:rPr>
              <a:t>local variable </a:t>
            </a:r>
            <a:r>
              <a:rPr lang="en-CA" dirty="0" smtClean="0">
                <a:solidFill>
                  <a:prstClr val="black"/>
                </a:solidFill>
                <a:latin typeface="Consolas" panose="020B0609020204030204" pitchFamily="49" charset="0"/>
                <a:cs typeface="Consolas" panose="020B0609020204030204" pitchFamily="49" charset="0"/>
              </a:rPr>
              <a:t>b</a:t>
            </a:r>
            <a:r>
              <a:rPr lang="en-CA" dirty="0" smtClean="0">
                <a:solidFill>
                  <a:prstClr val="black"/>
                </a:solidFill>
              </a:rPr>
              <a:t> </a:t>
            </a:r>
            <a:r>
              <a:rPr lang="en-CA" dirty="0">
                <a:solidFill>
                  <a:prstClr val="black"/>
                </a:solidFill>
              </a:rPr>
              <a:t>is assigned </a:t>
            </a:r>
            <a:r>
              <a:rPr lang="en-CA" dirty="0">
                <a:solidFill>
                  <a:prstClr val="black"/>
                </a:solidFill>
                <a:latin typeface="Consolas" panose="020B0609020204030204" pitchFamily="49" charset="0"/>
                <a:cs typeface="Consolas" panose="020B0609020204030204" pitchFamily="49" charset="0"/>
              </a:rPr>
              <a:t>10</a:t>
            </a:r>
            <a:r>
              <a:rPr lang="en-CA" dirty="0">
                <a:solidFill>
                  <a:prstClr val="black"/>
                </a:solidFill>
              </a:rPr>
              <a:t>, and </a:t>
            </a:r>
            <a:r>
              <a:rPr lang="en-CA" dirty="0">
                <a:solidFill>
                  <a:prstClr val="black"/>
                </a:solidFill>
                <a:latin typeface="Consolas" panose="020B0609020204030204" pitchFamily="49" charset="0"/>
                <a:cs typeface="Consolas" panose="020B0609020204030204" pitchFamily="49" charset="0"/>
              </a:rPr>
              <a:t>10</a:t>
            </a:r>
            <a:r>
              <a:rPr lang="en-CA" dirty="0">
                <a:solidFill>
                  <a:prstClr val="black"/>
                </a:solidFill>
              </a:rPr>
              <a:t> is the </a:t>
            </a:r>
            <a:r>
              <a:rPr lang="en-CA" dirty="0" smtClean="0">
                <a:solidFill>
                  <a:prstClr val="black"/>
                </a:solidFill>
              </a:rPr>
              <a:t>result</a:t>
            </a:r>
          </a:p>
          <a:p>
            <a:pPr lvl="1"/>
            <a:r>
              <a:rPr lang="en-CA" dirty="0" smtClean="0">
                <a:solidFill>
                  <a:prstClr val="black"/>
                </a:solidFill>
              </a:rPr>
              <a:t>Finally, the local variable </a:t>
            </a:r>
            <a:r>
              <a:rPr lang="en-CA" dirty="0" smtClean="0">
                <a:solidFill>
                  <a:prstClr val="black"/>
                </a:solidFill>
                <a:latin typeface="Consolas" panose="020B0609020204030204" pitchFamily="49" charset="0"/>
                <a:cs typeface="Consolas" panose="020B0609020204030204" pitchFamily="49" charset="0"/>
              </a:rPr>
              <a:t>a</a:t>
            </a:r>
            <a:r>
              <a:rPr lang="en-CA" dirty="0">
                <a:solidFill>
                  <a:prstClr val="black"/>
                </a:solidFill>
              </a:rPr>
              <a:t> is assigned </a:t>
            </a:r>
            <a:r>
              <a:rPr lang="en-CA" dirty="0">
                <a:solidFill>
                  <a:prstClr val="black"/>
                </a:solidFill>
                <a:latin typeface="Consolas" panose="020B0609020204030204" pitchFamily="49" charset="0"/>
                <a:cs typeface="Consolas" panose="020B0609020204030204" pitchFamily="49" charset="0"/>
              </a:rPr>
              <a:t>10</a:t>
            </a:r>
            <a:r>
              <a:rPr lang="en-CA" dirty="0">
                <a:solidFill>
                  <a:prstClr val="black"/>
                </a:solidFill>
              </a:rPr>
              <a:t>, and </a:t>
            </a:r>
            <a:r>
              <a:rPr lang="en-CA" dirty="0">
                <a:solidFill>
                  <a:prstClr val="black"/>
                </a:solidFill>
                <a:latin typeface="Consolas" panose="020B0609020204030204" pitchFamily="49" charset="0"/>
                <a:cs typeface="Consolas" panose="020B0609020204030204" pitchFamily="49" charset="0"/>
              </a:rPr>
              <a:t>10</a:t>
            </a:r>
            <a:r>
              <a:rPr lang="en-CA" dirty="0">
                <a:solidFill>
                  <a:prstClr val="black"/>
                </a:solidFill>
              </a:rPr>
              <a:t> is the </a:t>
            </a:r>
            <a:r>
              <a:rPr lang="en-CA" dirty="0" smtClean="0">
                <a:solidFill>
                  <a:prstClr val="black"/>
                </a:solidFill>
              </a:rPr>
              <a:t>result</a:t>
            </a:r>
          </a:p>
          <a:p>
            <a:pPr lvl="1"/>
            <a:endParaRPr lang="en-CA" dirty="0">
              <a:solidFill>
                <a:prstClr val="black"/>
              </a:solidFill>
            </a:endParaRPr>
          </a:p>
          <a:p>
            <a:pPr lvl="1"/>
            <a:endParaRPr lang="en-CA" dirty="0">
              <a:solidFill>
                <a:prstClr val="black"/>
              </a:solidFill>
            </a:endParaRPr>
          </a:p>
          <a:p>
            <a:pPr lvl="1"/>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4067944" y="4221088"/>
            <a:ext cx="3876382" cy="400110"/>
          </a:xfrm>
          <a:prstGeom prst="rect">
            <a:avLst/>
          </a:prstGeom>
          <a:noFill/>
        </p:spPr>
        <p:txBody>
          <a:bodyPr wrap="none" rtlCol="0">
            <a:spAutoFit/>
          </a:bodyPr>
          <a:lstStyle/>
          <a:p>
            <a:r>
              <a:rPr lang="en-CA" sz="2000" dirty="0" smtClean="0">
                <a:solidFill>
                  <a:srgbClr val="FF0000"/>
                </a:solidFill>
                <a:latin typeface="Georgia" panose="02040502050405020303" pitchFamily="18" charset="0"/>
              </a:rPr>
              <a:t>All three values are assigned </a:t>
            </a:r>
            <a:r>
              <a:rPr lang="en-CA" sz="2000" dirty="0" smtClean="0">
                <a:solidFill>
                  <a:srgbClr val="FF0000"/>
                </a:solidFill>
                <a:latin typeface="Consolas" panose="020B0609020204030204" pitchFamily="49" charset="0"/>
                <a:cs typeface="Consolas" panose="020B0609020204030204" pitchFamily="49" charset="0"/>
              </a:rPr>
              <a:t>10</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39644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 you really understand operators?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What is assigned to </a:t>
            </a:r>
            <a:r>
              <a:rPr lang="en-CA" dirty="0" smtClean="0">
                <a:latin typeface="Consolas" panose="020B0609020204030204" pitchFamily="49" charset="0"/>
                <a:cs typeface="Consolas" panose="020B0609020204030204" pitchFamily="49" charset="0"/>
              </a:rPr>
              <a:t>a</a:t>
            </a:r>
            <a:r>
              <a:rPr lang="en-CA" dirty="0" smtClean="0"/>
              <a:t>, </a:t>
            </a:r>
            <a:r>
              <a:rPr lang="en-CA" dirty="0" smtClean="0">
                <a:latin typeface="Consolas" panose="020B0609020204030204" pitchFamily="49" charset="0"/>
                <a:cs typeface="Consolas" panose="020B0609020204030204" pitchFamily="49" charset="0"/>
              </a:rPr>
              <a:t>b</a:t>
            </a:r>
            <a:r>
              <a:rPr lang="en-CA" dirty="0" smtClean="0"/>
              <a:t> and </a:t>
            </a:r>
            <a:r>
              <a:rPr lang="en-CA" dirty="0" smtClean="0">
                <a:latin typeface="Consolas" panose="020B0609020204030204" pitchFamily="49" charset="0"/>
                <a:cs typeface="Consolas" panose="020B0609020204030204" pitchFamily="49" charset="0"/>
              </a:rPr>
              <a:t>c</a:t>
            </a:r>
            <a:r>
              <a:rPr lang="en-CA" dirty="0" smtClean="0"/>
              <a:t> after this?</a:t>
            </a:r>
            <a:endParaRPr lang="en-CA" dirty="0" smtClean="0">
              <a:latin typeface="Consolas" panose="020B0609020204030204" pitchFamily="49" charset="0"/>
              <a:cs typeface="Consolas" panose="020B0609020204030204" pitchFamily="49" charset="0"/>
            </a:endParaRP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500" dirty="0" smtClean="0">
                <a:latin typeface="Consolas" panose="020B0609020204030204" pitchFamily="49" charset="0"/>
                <a:cs typeface="Consolas" panose="020B0609020204030204" pitchFamily="49" charset="0"/>
              </a:rPr>
              <a:t>double a{3}, b{4}, c{5};</a:t>
            </a:r>
          </a:p>
          <a:p>
            <a:pPr marL="0" indent="0">
              <a:buNone/>
            </a:pPr>
            <a:r>
              <a:rPr lang="en-CA" sz="1500" dirty="0" smtClean="0">
                <a:latin typeface="Consolas" panose="020B0609020204030204" pitchFamily="49" charset="0"/>
                <a:cs typeface="Consolas" panose="020B0609020204030204" pitchFamily="49" charset="0"/>
              </a:rPr>
              <a:t>std::cout &lt;&lt; </a:t>
            </a:r>
            <a:r>
              <a:rPr lang="pt-BR" sz="1500" dirty="0">
                <a:latin typeface="Consolas" panose="020B0609020204030204" pitchFamily="49" charset="0"/>
                <a:cs typeface="Consolas" panose="020B0609020204030204" pitchFamily="49" charset="0"/>
              </a:rPr>
              <a:t>((a = 3*(b = 2*(c = a + 2*b*c - 1) + 7) + 2*b - 8*c + 131) - 100)</a:t>
            </a:r>
          </a:p>
          <a:p>
            <a:pPr marL="0" indent="0">
              <a:buNone/>
            </a:pPr>
            <a:r>
              <a:rPr lang="pt-BR" sz="1500" dirty="0" smtClean="0">
                <a:latin typeface="Consolas" panose="020B0609020204030204" pitchFamily="49" charset="0"/>
                <a:cs typeface="Consolas" panose="020B0609020204030204" pitchFamily="49" charset="0"/>
              </a:rPr>
              <a:t>          </a:t>
            </a:r>
            <a:r>
              <a:rPr lang="pt-BR" sz="1500" dirty="0">
                <a:latin typeface="Consolas" panose="020B0609020204030204" pitchFamily="49" charset="0"/>
                <a:cs typeface="Consolas" panose="020B0609020204030204" pitchFamily="49" charset="0"/>
              </a:rPr>
              <a:t>&lt;&lt; std::endl;</a:t>
            </a:r>
          </a:p>
          <a:p>
            <a:pPr marL="0" indent="0">
              <a:buNone/>
            </a:pPr>
            <a:r>
              <a:rPr lang="en-CA" sz="1500" dirty="0" smtClean="0">
                <a:latin typeface="Consolas" panose="020B0609020204030204" pitchFamily="49" charset="0"/>
                <a:cs typeface="Consolas" panose="020B0609020204030204" pitchFamily="49" charset="0"/>
              </a:rPr>
              <a:t>std::cout &lt;&lt; a &lt;&lt; ", " &lt;&lt; b &lt;&lt; ", " &lt;&lt; c &lt;&lt; std::endl;</a:t>
            </a:r>
          </a:p>
          <a:p>
            <a:pPr lvl="0"/>
            <a:endParaRPr lang="en-CA" dirty="0" smtClean="0">
              <a:solidFill>
                <a:prstClr val="black"/>
              </a:solidFill>
            </a:endParaRPr>
          </a:p>
          <a:p>
            <a:pPr lvl="0"/>
            <a:r>
              <a:rPr lang="en-CA" dirty="0" smtClean="0">
                <a:solidFill>
                  <a:prstClr val="black"/>
                </a:solidFill>
              </a:rPr>
              <a:t>Important:	Just because you can write code like this,</a:t>
            </a:r>
          </a:p>
          <a:p>
            <a:pPr marL="0" indent="0">
              <a:buNone/>
            </a:pPr>
            <a:r>
              <a:rPr lang="en-CA" dirty="0">
                <a:solidFill>
                  <a:prstClr val="black"/>
                </a:solidFill>
              </a:rPr>
              <a:t>	</a:t>
            </a:r>
            <a:r>
              <a:rPr lang="en-CA" dirty="0" smtClean="0">
                <a:solidFill>
                  <a:prstClr val="black"/>
                </a:solidFill>
              </a:rPr>
              <a:t>	and just because you want to write code like this,</a:t>
            </a:r>
          </a:p>
          <a:p>
            <a:pPr marL="0" indent="0">
              <a:buNone/>
            </a:pPr>
            <a:r>
              <a:rPr lang="en-CA" dirty="0">
                <a:solidFill>
                  <a:prstClr val="black"/>
                </a:solidFill>
              </a:rPr>
              <a:t>	</a:t>
            </a:r>
            <a:r>
              <a:rPr lang="en-CA" dirty="0" smtClean="0">
                <a:solidFill>
                  <a:prstClr val="black"/>
                </a:solidFill>
              </a:rPr>
              <a:t>	please do not…</a:t>
            </a:r>
          </a:p>
          <a:p>
            <a:pPr marL="0" indent="0">
              <a:buNone/>
            </a:pPr>
            <a:r>
              <a:rPr lang="en-CA" dirty="0">
                <a:solidFill>
                  <a:prstClr val="black"/>
                </a:solidFill>
              </a:rPr>
              <a:t> </a:t>
            </a:r>
            <a:r>
              <a:rPr lang="en-CA" dirty="0" smtClean="0">
                <a:solidFill>
                  <a:prstClr val="black"/>
                </a:solidFill>
              </a:rPr>
              <a:t>                                                                  …you’ll get a </a:t>
            </a:r>
            <a:r>
              <a:rPr lang="en-CA" dirty="0" smtClean="0">
                <a:solidFill>
                  <a:prstClr val="black"/>
                </a:solidFill>
                <a:latin typeface="Times New Roman" panose="02020603050405020304" pitchFamily="18" charset="0"/>
                <a:cs typeface="Times New Roman" panose="02020603050405020304" pitchFamily="18" charset="0"/>
              </a:rPr>
              <a:t>0</a:t>
            </a:r>
            <a:r>
              <a:rPr lang="en-CA" dirty="0" smtClean="0">
                <a:solidFill>
                  <a:prstClr val="black"/>
                </a:solidFill>
              </a:rPr>
              <a:t> in this course</a:t>
            </a:r>
          </a:p>
          <a:p>
            <a:pPr marL="0" indent="0">
              <a:buNone/>
            </a:pPr>
            <a:endParaRPr lang="en-CA" dirty="0">
              <a:solidFill>
                <a:prstClr val="black"/>
              </a:solidFill>
            </a:endParaRPr>
          </a:p>
          <a:p>
            <a:pPr marL="0" indent="0" algn="ctr">
              <a:buNone/>
            </a:pPr>
            <a:r>
              <a:rPr lang="en-CA" b="1" dirty="0" smtClean="0">
                <a:solidFill>
                  <a:srgbClr val="FF0000"/>
                </a:solidFill>
              </a:rPr>
              <a:t>Only ever use assignment as the first operator in a </a:t>
            </a:r>
            <a:r>
              <a:rPr lang="en-CA" b="1" dirty="0" smtClean="0">
                <a:solidFill>
                  <a:srgbClr val="FF0000"/>
                </a:solidFill>
              </a:rPr>
              <a:t>statement</a:t>
            </a:r>
            <a:endParaRPr lang="en-CA" b="1" dirty="0" smtClean="0">
              <a:solidFill>
                <a:srgbClr val="FF0000"/>
              </a:solidFill>
            </a:endParaRPr>
          </a:p>
        </p:txBody>
      </p:sp>
    </p:spTree>
    <p:extLst>
      <p:ext uri="{BB962C8B-B14F-4D97-AF65-F5344CB8AC3E}">
        <p14:creationId xmlns:p14="http://schemas.microsoft.com/office/powerpoint/2010/main" val="126841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Suppose we want to author a function that returns the maximum root of a quadratic:</a:t>
            </a:r>
          </a:p>
          <a:p>
            <a:pPr marL="400050" lvl="1" indent="0">
              <a:buNone/>
            </a:pPr>
            <a:r>
              <a:rPr lang="en-CA" dirty="0" smtClean="0">
                <a:latin typeface="Consolas" panose="020B0609020204030204" pitchFamily="49" charset="0"/>
                <a:cs typeface="Consolas" panose="020B0609020204030204" pitchFamily="49" charset="0"/>
              </a:rPr>
              <a:t>//                                             2</a:t>
            </a:r>
          </a:p>
          <a:p>
            <a:pPr marL="400050" lvl="1" indent="0">
              <a:buNone/>
            </a:pPr>
            <a:r>
              <a:rPr lang="en-CA" dirty="0" smtClean="0">
                <a:latin typeface="Consolas" panose="020B0609020204030204" pitchFamily="49" charset="0"/>
                <a:cs typeface="Consolas" panose="020B0609020204030204" pitchFamily="49" charset="0"/>
              </a:rPr>
              <a:t>// Return the maximum root of the polynomial ax  + bx + c </a:t>
            </a:r>
          </a:p>
          <a:p>
            <a:pPr marL="400050" lvl="1" indent="0">
              <a:buNone/>
            </a:pP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max_root</a:t>
            </a:r>
            <a:r>
              <a:rPr lang="en-CA" dirty="0" smtClean="0">
                <a:latin typeface="Consolas" panose="020B0609020204030204" pitchFamily="49" charset="0"/>
                <a:cs typeface="Consolas" panose="020B0609020204030204" pitchFamily="49" charset="0"/>
              </a:rPr>
              <a:t>( double a, double b, double c );</a:t>
            </a:r>
          </a:p>
          <a:p>
            <a:pPr marL="400050" lvl="1" indent="0">
              <a:buNone/>
            </a:pPr>
            <a:endParaRPr lang="en-CA" dirty="0">
              <a:latin typeface="Consolas" panose="020B0609020204030204" pitchFamily="49" charset="0"/>
              <a:cs typeface="Consolas" panose="020B0609020204030204" pitchFamily="49" charset="0"/>
            </a:endParaRPr>
          </a:p>
          <a:p>
            <a:pPr marL="285750"/>
            <a:r>
              <a:rPr lang="en-CA" dirty="0" smtClean="0"/>
              <a:t>To determine this, we determine the largest of the roots:</a:t>
            </a:r>
            <a:endParaRPr lang="en-CA" dirty="0" smtClean="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19654738"/>
              </p:ext>
            </p:extLst>
          </p:nvPr>
        </p:nvGraphicFramePr>
        <p:xfrm>
          <a:off x="3779912" y="4077072"/>
          <a:ext cx="1796755" cy="843933"/>
        </p:xfrm>
        <a:graphic>
          <a:graphicData uri="http://schemas.openxmlformats.org/presentationml/2006/ole">
            <mc:AlternateContent xmlns:mc="http://schemas.openxmlformats.org/markup-compatibility/2006">
              <mc:Choice xmlns:v="urn:schemas-microsoft-com:vml" Requires="v">
                <p:oleObj spid="_x0000_s9251" name="Equation" r:id="rId3" imgW="838080" imgH="393480" progId="Equation.DSMT4">
                  <p:embed/>
                </p:oleObj>
              </mc:Choice>
              <mc:Fallback>
                <p:oleObj name="Equation" r:id="rId3" imgW="838080" imgH="393480" progId="Equation.DSMT4">
                  <p:embed/>
                  <p:pic>
                    <p:nvPicPr>
                      <p:cNvPr id="0" name=""/>
                      <p:cNvPicPr/>
                      <p:nvPr/>
                    </p:nvPicPr>
                    <p:blipFill>
                      <a:blip r:embed="rId4"/>
                      <a:stretch>
                        <a:fillRect/>
                      </a:stretch>
                    </p:blipFill>
                    <p:spPr>
                      <a:xfrm>
                        <a:off x="3779912" y="4077072"/>
                        <a:ext cx="1796755" cy="843933"/>
                      </a:xfrm>
                      <a:prstGeom prst="rect">
                        <a:avLst/>
                      </a:prstGeom>
                    </p:spPr>
                  </p:pic>
                </p:oleObj>
              </mc:Fallback>
            </mc:AlternateContent>
          </a:graphicData>
        </a:graphic>
      </p:graphicFrame>
    </p:spTree>
    <p:extLst>
      <p:ext uri="{BB962C8B-B14F-4D97-AF65-F5344CB8AC3E}">
        <p14:creationId xmlns:p14="http://schemas.microsoft.com/office/powerpoint/2010/main" val="607051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 you really understand operators?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If you had to write code like this, is this not clearer?</a:t>
            </a:r>
            <a:endParaRPr lang="en-CA" dirty="0" smtClean="0">
              <a:latin typeface="Consolas" panose="020B0609020204030204" pitchFamily="49" charset="0"/>
              <a:cs typeface="Consolas" panose="020B0609020204030204" pitchFamily="49" charset="0"/>
            </a:endParaRPr>
          </a:p>
          <a:p>
            <a:pPr marL="0"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double a{3}, b{4}, c{5};</a:t>
            </a:r>
          </a:p>
          <a:p>
            <a:pPr marL="800100" lvl="2" indent="0">
              <a:buNone/>
            </a:pPr>
            <a:r>
              <a:rPr lang="pt-BR" sz="1800" dirty="0">
                <a:latin typeface="Consolas" panose="020B0609020204030204" pitchFamily="49" charset="0"/>
                <a:cs typeface="Consolas" panose="020B0609020204030204" pitchFamily="49" charset="0"/>
              </a:rPr>
              <a:t>c = a + 2*b*c </a:t>
            </a:r>
            <a:r>
              <a:rPr lang="pt-BR" sz="1800" dirty="0" smtClean="0">
                <a:latin typeface="Consolas" panose="020B0609020204030204" pitchFamily="49" charset="0"/>
                <a:cs typeface="Consolas" panose="020B0609020204030204" pitchFamily="49" charset="0"/>
              </a:rPr>
              <a:t>– 1;</a:t>
            </a:r>
          </a:p>
          <a:p>
            <a:pPr marL="800100" lvl="2" indent="0">
              <a:buNone/>
            </a:pPr>
            <a:r>
              <a:rPr lang="pt-BR" sz="1800" dirty="0">
                <a:latin typeface="Consolas" panose="020B0609020204030204" pitchFamily="49" charset="0"/>
                <a:cs typeface="Consolas" panose="020B0609020204030204" pitchFamily="49" charset="0"/>
              </a:rPr>
              <a:t>b = 2*c + </a:t>
            </a:r>
            <a:r>
              <a:rPr lang="pt-BR" sz="1800" dirty="0" smtClean="0">
                <a:latin typeface="Consolas" panose="020B0609020204030204" pitchFamily="49" charset="0"/>
                <a:cs typeface="Consolas" panose="020B0609020204030204" pitchFamily="49" charset="0"/>
              </a:rPr>
              <a:t>7;</a:t>
            </a:r>
          </a:p>
          <a:p>
            <a:pPr marL="800100" lvl="2" indent="0">
              <a:buNone/>
            </a:pPr>
            <a:r>
              <a:rPr lang="pt-BR" sz="1800" dirty="0">
                <a:latin typeface="Consolas" panose="020B0609020204030204" pitchFamily="49" charset="0"/>
                <a:cs typeface="Consolas" panose="020B0609020204030204" pitchFamily="49" charset="0"/>
              </a:rPr>
              <a:t>a = 3*b + 2*b - 8*c + </a:t>
            </a:r>
            <a:r>
              <a:rPr lang="pt-BR" sz="1800" dirty="0" smtClean="0">
                <a:latin typeface="Consolas" panose="020B0609020204030204" pitchFamily="49" charset="0"/>
                <a:cs typeface="Consolas" panose="020B0609020204030204" pitchFamily="49" charset="0"/>
              </a:rPr>
              <a:t>131;</a:t>
            </a: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std::cout &lt;&lt; </a:t>
            </a:r>
            <a:r>
              <a:rPr lang="pt-BR" sz="1800" dirty="0" smtClean="0">
                <a:latin typeface="Consolas" panose="020B0609020204030204" pitchFamily="49" charset="0"/>
                <a:cs typeface="Consolas" panose="020B0609020204030204" pitchFamily="49" charset="0"/>
              </a:rPr>
              <a:t>(a </a:t>
            </a:r>
            <a:r>
              <a:rPr lang="pt-BR" sz="1800" dirty="0">
                <a:latin typeface="Consolas" panose="020B0609020204030204" pitchFamily="49" charset="0"/>
                <a:cs typeface="Consolas" panose="020B0609020204030204" pitchFamily="49" charset="0"/>
              </a:rPr>
              <a:t>- 100</a:t>
            </a:r>
            <a:r>
              <a:rPr lang="pt-BR" sz="1800" dirty="0" smtClean="0">
                <a:latin typeface="Consolas" panose="020B0609020204030204" pitchFamily="49" charset="0"/>
                <a:cs typeface="Consolas" panose="020B0609020204030204" pitchFamily="49" charset="0"/>
              </a:rPr>
              <a:t>) &lt;&lt; </a:t>
            </a:r>
            <a:r>
              <a:rPr lang="pt-BR" sz="1800" dirty="0">
                <a:latin typeface="Consolas" panose="020B0609020204030204" pitchFamily="49" charset="0"/>
                <a:cs typeface="Consolas" panose="020B0609020204030204" pitchFamily="49" charset="0"/>
              </a:rPr>
              <a:t>std::endl;</a:t>
            </a:r>
          </a:p>
          <a:p>
            <a:pPr marL="800100" lvl="2" indent="0">
              <a:buNone/>
            </a:pPr>
            <a:r>
              <a:rPr lang="en-CA" sz="1800" dirty="0" smtClean="0">
                <a:latin typeface="Consolas" panose="020B0609020204030204" pitchFamily="49" charset="0"/>
                <a:cs typeface="Consolas" panose="020B0609020204030204" pitchFamily="49" charset="0"/>
              </a:rPr>
              <a:t>std::cout &lt;&lt; a &lt;&lt; ", " &lt;&lt; b &lt;&lt; ", " &lt;&lt; c &lt;&lt; std::endl;</a:t>
            </a:r>
            <a:endParaRPr lang="en-CA" sz="2000"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26997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 assignment operators</a:t>
            </a:r>
            <a:endParaRPr lang="en-CA" dirty="0"/>
          </a:p>
        </p:txBody>
      </p:sp>
      <p:sp>
        <p:nvSpPr>
          <p:cNvPr id="3" name="Content Placeholder 2"/>
          <p:cNvSpPr>
            <a:spLocks noGrp="1"/>
          </p:cNvSpPr>
          <p:nvPr>
            <p:ph idx="1"/>
          </p:nvPr>
        </p:nvSpPr>
        <p:spPr/>
        <p:txBody>
          <a:bodyPr>
            <a:normAutofit lnSpcReduction="10000"/>
          </a:bodyPr>
          <a:lstStyle/>
          <a:p>
            <a:r>
              <a:rPr lang="en-CA" dirty="0" smtClean="0"/>
              <a:t>The C++ programming language has further binary </a:t>
            </a:r>
            <a:r>
              <a:rPr lang="en-CA" i="1" dirty="0" smtClean="0"/>
              <a:t>automatic assignment </a:t>
            </a:r>
            <a:r>
              <a:rPr lang="en-CA" dirty="0" smtClean="0"/>
              <a:t>operators that provide syntactic short-cuts :</a:t>
            </a:r>
          </a:p>
          <a:p>
            <a:pPr marL="0" indent="0">
              <a:buNone/>
            </a:pPr>
            <a:r>
              <a:rPr lang="en-CA" dirty="0">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r>
              <a:rPr lang="en-CA" dirty="0" smtClean="0"/>
              <a:t>For each of these automatic assignment operators, the left-hand side must be assignable (at this point, a variable)</a:t>
            </a:r>
          </a:p>
          <a:p>
            <a:pPr lvl="1"/>
            <a:r>
              <a:rPr lang="en-CA" dirty="0" smtClean="0"/>
              <a:t>Here, “automatic” harkens back to its Greek root: </a:t>
            </a:r>
            <a:r>
              <a:rPr lang="en-CA" i="1" dirty="0" err="1" smtClean="0"/>
              <a:t>automatos</a:t>
            </a:r>
            <a:r>
              <a:rPr lang="en-CA" dirty="0" smtClean="0"/>
              <a:t> meaning “acting of itself”</a:t>
            </a:r>
          </a:p>
        </p:txBody>
      </p:sp>
      <p:graphicFrame>
        <p:nvGraphicFramePr>
          <p:cNvPr id="4" name="Table 3"/>
          <p:cNvGraphicFramePr>
            <a:graphicFrameLocks noGrp="1"/>
          </p:cNvGraphicFramePr>
          <p:nvPr>
            <p:extLst>
              <p:ext uri="{D42A27DB-BD31-4B8C-83A1-F6EECF244321}">
                <p14:modId xmlns:p14="http://schemas.microsoft.com/office/powerpoint/2010/main" val="1637025483"/>
              </p:ext>
            </p:extLst>
          </p:nvPr>
        </p:nvGraphicFramePr>
        <p:xfrm>
          <a:off x="1763688" y="2348880"/>
          <a:ext cx="6264696" cy="2494280"/>
        </p:xfrm>
        <a:graphic>
          <a:graphicData uri="http://schemas.openxmlformats.org/drawingml/2006/table">
            <a:tbl>
              <a:tblPr>
                <a:tableStyleId>{2D5ABB26-0587-4C30-8999-92F81FD0307C}</a:tableStyleId>
              </a:tblPr>
              <a:tblGrid>
                <a:gridCol w="20882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pPr algn="ctr"/>
                      <a:r>
                        <a:rPr lang="en-CA" b="1" i="0" dirty="0" smtClean="0">
                          <a:latin typeface="Georgia" panose="02040502050405020303" pitchFamily="18" charset="0"/>
                        </a:rPr>
                        <a:t>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Automatic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Name</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CA" dirty="0" smtClean="0">
                          <a:latin typeface="Consolas" panose="020B0609020204030204" pitchFamily="49" charset="0"/>
                          <a:cs typeface="Consolas" panose="020B0609020204030204" pitchFamily="49" charset="0"/>
                        </a:rPr>
                        <a:t>  a = a + 32</a:t>
                      </a:r>
                      <a:endParaRPr lang="en-CA"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a += 32</a:t>
                      </a:r>
                      <a:endParaRPr lang="en-CA" dirty="0" smtClean="0">
                        <a:solidFill>
                          <a:prstClr val="black"/>
                        </a:solidFill>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r>
                        <a:rPr lang="en-CA" dirty="0" smtClean="0">
                          <a:latin typeface="Georgia" panose="02040502050405020303" pitchFamily="18" charset="0"/>
                        </a:rPr>
                        <a:t>auto-addition</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l"/>
                      <a:r>
                        <a:rPr lang="en-CA" dirty="0" smtClean="0">
                          <a:latin typeface="Consolas" panose="020B0609020204030204" pitchFamily="49" charset="0"/>
                          <a:cs typeface="Consolas" panose="020B0609020204030204" pitchFamily="49" charset="0"/>
                        </a:rPr>
                        <a:t>  b = b - 41</a:t>
                      </a:r>
                      <a:endParaRPr lang="en-CA" dirty="0">
                        <a:latin typeface="Consolas" panose="020B0609020204030204" pitchFamily="49" charset="0"/>
                        <a:cs typeface="Consolas" panose="020B0609020204030204" pitchFamily="49"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b -= 41</a:t>
                      </a:r>
                      <a:endParaRPr lang="en-CA" dirty="0" smtClean="0">
                        <a:solidFill>
                          <a:prstClr val="black"/>
                        </a:solidFill>
                        <a:latin typeface="Consolas" panose="020B0609020204030204" pitchFamily="49" charset="0"/>
                        <a:cs typeface="Consolas" panose="020B0609020204030204" pitchFamily="49" charset="0"/>
                      </a:endParaRPr>
                    </a:p>
                  </a:txBody>
                  <a:tcPr/>
                </a:tc>
                <a:tc>
                  <a:txBody>
                    <a:bodyPr/>
                    <a:lstStyle/>
                    <a:p>
                      <a:r>
                        <a:rPr lang="en-CA" dirty="0" smtClean="0">
                          <a:latin typeface="Georgia" panose="02040502050405020303" pitchFamily="18" charset="0"/>
                        </a:rPr>
                        <a:t>auto-subtraction</a:t>
                      </a:r>
                      <a:endParaRPr lang="en-CA" dirty="0">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pPr algn="l"/>
                      <a:r>
                        <a:rPr lang="en-CA" dirty="0" smtClean="0">
                          <a:latin typeface="Consolas" panose="020B0609020204030204" pitchFamily="49" charset="0"/>
                          <a:cs typeface="Consolas" panose="020B0609020204030204" pitchFamily="49" charset="0"/>
                        </a:rPr>
                        <a:t>  c = 2*c</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c *= 2</a:t>
                      </a:r>
                      <a:endParaRPr lang="en-CA" dirty="0" smtClean="0">
                        <a:solidFill>
                          <a:prstClr val="black"/>
                        </a:solidFill>
                        <a:latin typeface="Consolas" panose="020B0609020204030204" pitchFamily="49" charset="0"/>
                        <a:cs typeface="Consolas" panose="020B0609020204030204" pitchFamily="49" charset="0"/>
                      </a:endParaRPr>
                    </a:p>
                  </a:txBody>
                  <a:tcPr/>
                </a:tc>
                <a:tc>
                  <a:txBody>
                    <a:bodyPr/>
                    <a:lstStyle/>
                    <a:p>
                      <a:r>
                        <a:rPr lang="en-CA" dirty="0" smtClean="0">
                          <a:latin typeface="Georgia" panose="02040502050405020303" pitchFamily="18" charset="0"/>
                        </a:rPr>
                        <a:t>auto-multiplication</a:t>
                      </a:r>
                      <a:endParaRPr lang="en-CA" dirty="0">
                        <a:latin typeface="Georgia" panose="02040502050405020303" pitchFamily="18" charset="0"/>
                      </a:endParaRPr>
                    </a:p>
                  </a:txBody>
                  <a:tcPr/>
                </a:tc>
                <a:extLst>
                  <a:ext uri="{0D108BD9-81ED-4DB2-BD59-A6C34878D82A}">
                    <a16:rowId xmlns:a16="http://schemas.microsoft.com/office/drawing/2014/main" val="10003"/>
                  </a:ext>
                </a:extLst>
              </a:tr>
              <a:tr h="370840">
                <a:tc>
                  <a:txBody>
                    <a:bodyPr/>
                    <a:lstStyle/>
                    <a:p>
                      <a:pPr algn="l"/>
                      <a:r>
                        <a:rPr lang="en-CA" dirty="0" smtClean="0">
                          <a:latin typeface="Consolas" panose="020B0609020204030204" pitchFamily="49" charset="0"/>
                          <a:cs typeface="Consolas" panose="020B0609020204030204" pitchFamily="49" charset="0"/>
                        </a:rPr>
                        <a:t>  d = d/10</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d /= 10</a:t>
                      </a:r>
                      <a:endParaRPr lang="en-CA" dirty="0" smtClean="0">
                        <a:solidFill>
                          <a:prstClr val="black"/>
                        </a:solidFill>
                        <a:latin typeface="Consolas" panose="020B0609020204030204" pitchFamily="49" charset="0"/>
                        <a:cs typeface="Consolas" panose="020B0609020204030204" pitchFamily="49" charset="0"/>
                      </a:endParaRPr>
                    </a:p>
                  </a:txBody>
                  <a:tcPr/>
                </a:tc>
                <a:tc>
                  <a:txBody>
                    <a:bodyPr/>
                    <a:lstStyle/>
                    <a:p>
                      <a:r>
                        <a:rPr lang="en-CA" dirty="0" smtClean="0">
                          <a:latin typeface="Georgia" panose="02040502050405020303" pitchFamily="18" charset="0"/>
                        </a:rPr>
                        <a:t>auto-division</a:t>
                      </a:r>
                      <a:endParaRPr lang="en-CA" dirty="0">
                        <a:latin typeface="Georgia" panose="02040502050405020303" pitchFamily="18" charset="0"/>
                      </a:endParaRPr>
                    </a:p>
                  </a:txBody>
                  <a:tcPr/>
                </a:tc>
                <a:extLst>
                  <a:ext uri="{0D108BD9-81ED-4DB2-BD59-A6C34878D82A}">
                    <a16:rowId xmlns:a16="http://schemas.microsoft.com/office/drawing/2014/main" val="10004"/>
                  </a:ext>
                </a:extLst>
              </a:tr>
              <a:tr h="370840">
                <a:tc>
                  <a:txBody>
                    <a:bodyPr/>
                    <a:lstStyle/>
                    <a:p>
                      <a:pPr algn="l"/>
                      <a:r>
                        <a:rPr lang="en-CA" dirty="0" smtClean="0">
                          <a:latin typeface="Consolas" panose="020B0609020204030204" pitchFamily="49" charset="0"/>
                          <a:cs typeface="Consolas" panose="020B0609020204030204" pitchFamily="49" charset="0"/>
                        </a:rPr>
                        <a:t>  e = e</a:t>
                      </a:r>
                      <a:r>
                        <a:rPr lang="en-CA" baseline="0" dirty="0" smtClean="0">
                          <a:latin typeface="Consolas" panose="020B0609020204030204" pitchFamily="49" charset="0"/>
                          <a:cs typeface="Consolas" panose="020B0609020204030204" pitchFamily="49" charset="0"/>
                        </a:rPr>
                        <a:t> % 100</a:t>
                      </a:r>
                      <a:endParaRPr lang="en-CA" dirty="0" smtClean="0">
                        <a:latin typeface="Consolas" panose="020B0609020204030204" pitchFamily="49" charset="0"/>
                        <a:cs typeface="Consolas" panose="020B06090202040302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prstClr val="black"/>
                          </a:solidFill>
                          <a:latin typeface="Consolas" panose="020B0609020204030204" pitchFamily="49" charset="0"/>
                          <a:cs typeface="Consolas" panose="020B0609020204030204" pitchFamily="49" charset="0"/>
                        </a:rPr>
                        <a:t>   e %= 100</a:t>
                      </a:r>
                    </a:p>
                  </a:txBody>
                  <a:tcPr>
                    <a:lnB w="12700" cap="flat" cmpd="sng" algn="ctr">
                      <a:solidFill>
                        <a:schemeClr val="tx1"/>
                      </a:solidFill>
                      <a:prstDash val="solid"/>
                      <a:round/>
                      <a:headEnd type="none" w="med" len="med"/>
                      <a:tailEnd type="none" w="med" len="med"/>
                    </a:lnB>
                  </a:tcPr>
                </a:tc>
                <a:tc>
                  <a:txBody>
                    <a:bodyPr/>
                    <a:lstStyle/>
                    <a:p>
                      <a:r>
                        <a:rPr lang="en-CA" dirty="0" smtClean="0">
                          <a:latin typeface="Georgia" panose="02040502050405020303" pitchFamily="18" charset="0"/>
                        </a:rPr>
                        <a:t>auto-remainder</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1582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Automatic assignment operators</a:t>
            </a:r>
          </a:p>
        </p:txBody>
      </p:sp>
      <p:sp>
        <p:nvSpPr>
          <p:cNvPr id="3" name="Content Placeholder 2"/>
          <p:cNvSpPr>
            <a:spLocks noGrp="1"/>
          </p:cNvSpPr>
          <p:nvPr>
            <p:ph idx="1"/>
          </p:nvPr>
        </p:nvSpPr>
        <p:spPr/>
        <p:txBody>
          <a:bodyPr>
            <a:normAutofit fontScale="92500" lnSpcReduction="10000"/>
          </a:bodyPr>
          <a:lstStyle/>
          <a:p>
            <a:r>
              <a:rPr lang="en-CA" dirty="0" smtClean="0"/>
              <a:t>Each of these binary operator evaluates to </a:t>
            </a:r>
            <a:r>
              <a:rPr lang="en-CA" dirty="0" smtClean="0"/>
              <a:t>a reference to the </a:t>
            </a:r>
            <a:r>
              <a:rPr lang="en-CA" dirty="0" smtClean="0"/>
              <a:t>left-hand variable </a:t>
            </a:r>
            <a:r>
              <a:rPr lang="en-CA" dirty="0" smtClean="0"/>
              <a:t>being assigned to</a:t>
            </a:r>
            <a:endParaRPr lang="en-CA" dirty="0" smtClean="0"/>
          </a:p>
          <a:p>
            <a:pPr lvl="1"/>
            <a:r>
              <a:rPr lang="en-CA" dirty="0" smtClean="0"/>
              <a:t>This result can further be assigned to…</a:t>
            </a:r>
            <a:endParaRPr lang="en-CA" dirty="0"/>
          </a:p>
          <a:p>
            <a:endParaRPr lang="en-CA" dirty="0" smtClean="0"/>
          </a:p>
          <a:p>
            <a:pPr lvl="1"/>
            <a:r>
              <a:rPr lang="en-CA" dirty="0" smtClean="0"/>
              <a:t>What is the output of this program?</a:t>
            </a:r>
          </a:p>
          <a:p>
            <a:pPr marL="914400" lvl="2" indent="0">
              <a:buNone/>
            </a:pPr>
            <a:r>
              <a:rPr lang="en-CA" dirty="0">
                <a:latin typeface="Consolas" panose="020B0609020204030204" pitchFamily="49" charset="0"/>
                <a:cs typeface="Consolas" panose="020B0609020204030204" pitchFamily="49" charset="0"/>
              </a:rPr>
              <a:t>#include &lt;iostream</a:t>
            </a:r>
            <a:r>
              <a:rPr lang="en-CA" dirty="0" smtClean="0">
                <a:latin typeface="Consolas" panose="020B0609020204030204" pitchFamily="49" charset="0"/>
                <a:cs typeface="Consolas" panose="020B0609020204030204" pitchFamily="49" charset="0"/>
              </a:rPr>
              <a:t>&gt;</a:t>
            </a:r>
          </a:p>
          <a:p>
            <a:pPr marL="914400" lvl="2" indent="0">
              <a:buNone/>
            </a:pPr>
            <a:r>
              <a:rPr lang="en-CA" dirty="0" smtClean="0">
                <a:latin typeface="Consolas" panose="020B0609020204030204" pitchFamily="49" charset="0"/>
                <a:cs typeface="Consolas" panose="020B0609020204030204" pitchFamily="49" charset="0"/>
              </a:rPr>
              <a:t>int main();</a:t>
            </a:r>
          </a:p>
          <a:p>
            <a:pPr marL="914400" lvl="2" indent="0">
              <a:buNone/>
            </a:pPr>
            <a:endParaRPr lang="en-CA" dirty="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int </a:t>
            </a:r>
            <a:r>
              <a:rPr lang="en-CA" dirty="0">
                <a:latin typeface="Consolas" panose="020B0609020204030204" pitchFamily="49" charset="0"/>
                <a:cs typeface="Consolas" panose="020B0609020204030204" pitchFamily="49" charset="0"/>
              </a:rPr>
              <a:t>main() </a:t>
            </a:r>
            <a:r>
              <a:rPr lang="en-CA" dirty="0" smtClean="0">
                <a:latin typeface="Consolas" panose="020B0609020204030204" pitchFamily="49" charset="0"/>
                <a:cs typeface="Consolas" panose="020B0609020204030204" pitchFamily="49" charset="0"/>
              </a:rPr>
              <a:t>{</a:t>
            </a:r>
          </a:p>
          <a:p>
            <a:pPr marL="914400" lvl="2" indent="0">
              <a:buNone/>
            </a:pPr>
            <a:r>
              <a:rPr lang="en-CA" dirty="0" smtClean="0">
                <a:latin typeface="Consolas" panose="020B0609020204030204" pitchFamily="49" charset="0"/>
                <a:cs typeface="Consolas" panose="020B0609020204030204" pitchFamily="49" charset="0"/>
              </a:rPr>
              <a:t>    int </a:t>
            </a:r>
            <a:r>
              <a:rPr lang="en-CA" dirty="0">
                <a:latin typeface="Consolas" panose="020B0609020204030204" pitchFamily="49" charset="0"/>
                <a:cs typeface="Consolas" panose="020B0609020204030204" pitchFamily="49" charset="0"/>
              </a:rPr>
              <a:t>a{2}, b{3};</a:t>
            </a:r>
          </a:p>
          <a:p>
            <a:pPr marL="914400" lvl="2" indent="0">
              <a:buNone/>
            </a:pP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 +=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b += </a:t>
            </a:r>
            <a:r>
              <a:rPr lang="en-CA" dirty="0" smtClean="0">
                <a:latin typeface="Consolas" panose="020B0609020204030204" pitchFamily="49" charset="0"/>
                <a:cs typeface="Consolas" panose="020B0609020204030204" pitchFamily="49" charset="0"/>
              </a:rPr>
              <a:t>5*7 + 11) *= 2) + 13;</a:t>
            </a:r>
            <a:endParaRPr lang="en-CA" dirty="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 &lt;&lt; ", " &lt;&lt; b &lt;&lt; std::endl;</a:t>
            </a:r>
          </a:p>
          <a:p>
            <a:pPr marL="914400" lvl="2" indent="0">
              <a:buNone/>
            </a:pP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914400" lvl="2" indent="0">
              <a:buNone/>
            </a:pPr>
            <a:r>
              <a:rPr lang="en-CA" dirty="0">
                <a:latin typeface="Consolas" panose="020B0609020204030204" pitchFamily="49" charset="0"/>
                <a:cs typeface="Consolas" panose="020B0609020204030204" pitchFamily="49" charset="0"/>
              </a:rPr>
              <a:t>}</a:t>
            </a:r>
          </a:p>
          <a:p>
            <a:pPr lvl="1"/>
            <a:endParaRPr lang="en-CA" dirty="0"/>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0931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Automatic assignment operators</a:t>
            </a:r>
          </a:p>
        </p:txBody>
      </p:sp>
      <p:sp>
        <p:nvSpPr>
          <p:cNvPr id="3" name="Content Placeholder 2"/>
          <p:cNvSpPr>
            <a:spLocks noGrp="1"/>
          </p:cNvSpPr>
          <p:nvPr>
            <p:ph idx="1"/>
          </p:nvPr>
        </p:nvSpPr>
        <p:spPr/>
        <p:txBody>
          <a:bodyPr/>
          <a:lstStyle/>
          <a:p>
            <a:r>
              <a:rPr lang="en-CA" dirty="0" smtClean="0"/>
              <a:t>Please, don’t use code like this: we present this so that you understand how C++ works</a:t>
            </a:r>
          </a:p>
          <a:p>
            <a:pPr lvl="1"/>
            <a:r>
              <a:rPr lang="en-CA" dirty="0" smtClean="0"/>
              <a:t>Always use these automatic assignment operators as a single statement</a:t>
            </a:r>
          </a:p>
          <a:p>
            <a:pPr marL="914400" lvl="2" indent="0">
              <a:buNone/>
            </a:pPr>
            <a:r>
              <a:rPr lang="en-CA" dirty="0" smtClean="0">
                <a:latin typeface="Consolas" panose="020B0609020204030204" pitchFamily="49" charset="0"/>
                <a:cs typeface="Consolas" panose="020B0609020204030204" pitchFamily="49" charset="0"/>
              </a:rPr>
              <a:t>    int </a:t>
            </a:r>
            <a:r>
              <a:rPr lang="en-CA" dirty="0">
                <a:latin typeface="Consolas" panose="020B0609020204030204" pitchFamily="49" charset="0"/>
                <a:cs typeface="Consolas" panose="020B0609020204030204" pitchFamily="49" charset="0"/>
              </a:rPr>
              <a:t>a{2}, b{3};</a:t>
            </a:r>
          </a:p>
          <a:p>
            <a:pPr marL="914400" lvl="2" indent="0">
              <a:buNone/>
            </a:pP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b += 5*7 + </a:t>
            </a:r>
            <a:r>
              <a:rPr lang="en-CA" dirty="0" smtClean="0">
                <a:latin typeface="Consolas" panose="020B0609020204030204" pitchFamily="49" charset="0"/>
                <a:cs typeface="Consolas" panose="020B0609020204030204" pitchFamily="49" charset="0"/>
              </a:rPr>
              <a:t>11;</a:t>
            </a:r>
          </a:p>
          <a:p>
            <a:pPr marL="914400" lvl="2" indent="0">
              <a:buNone/>
            </a:pPr>
            <a:r>
              <a:rPr lang="en-CA" dirty="0" smtClean="0">
                <a:latin typeface="Consolas" panose="020B0609020204030204" pitchFamily="49" charset="0"/>
                <a:cs typeface="Consolas" panose="020B0609020204030204" pitchFamily="49" charset="0"/>
              </a:rPr>
              <a:t>    b *= 2;</a:t>
            </a: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 += </a:t>
            </a:r>
            <a:r>
              <a:rPr lang="en-CA" dirty="0" smtClean="0">
                <a:latin typeface="Consolas" panose="020B0609020204030204" pitchFamily="49" charset="0"/>
                <a:cs typeface="Consolas" panose="020B0609020204030204" pitchFamily="49" charset="0"/>
              </a:rPr>
              <a:t>b + 13;</a:t>
            </a:r>
          </a:p>
          <a:p>
            <a:pPr marL="914400" lvl="2"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Originally, these automatic assignment operators helped guide the compiler in generating assembly code</a:t>
            </a:r>
          </a:p>
          <a:p>
            <a:pPr lvl="1"/>
            <a:r>
              <a:rPr lang="en-CA" dirty="0" smtClean="0">
                <a:solidFill>
                  <a:prstClr val="black"/>
                </a:solidFill>
              </a:rPr>
              <a:t>Today’s optimizers don’t require this anymore:</a:t>
            </a:r>
          </a:p>
          <a:p>
            <a:pPr marL="457200" lvl="1" indent="0" algn="ctr">
              <a:buNone/>
            </a:pPr>
            <a:r>
              <a:rPr lang="en-CA" sz="2400" b="1" dirty="0" smtClean="0">
                <a:solidFill>
                  <a:srgbClr val="FF0000"/>
                </a:solidFill>
                <a:latin typeface="Lucida Calligraphy" panose="03010101010101010101" pitchFamily="66" charset="0"/>
              </a:rPr>
              <a:t>Don’t be fancy, be clear</a:t>
            </a:r>
            <a:endParaRPr lang="en-CA" sz="2400" b="1" dirty="0">
              <a:solidFill>
                <a:srgbClr val="FF0000"/>
              </a:solidFill>
              <a:latin typeface="Lucida Calligraphy" panose="03010101010101010101" pitchFamily="66" charset="0"/>
            </a:endParaRPr>
          </a:p>
          <a:p>
            <a:pPr marL="9144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5578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Auto-increment and -decrement operators</a:t>
            </a:r>
            <a:endParaRPr lang="en-CA" dirty="0"/>
          </a:p>
        </p:txBody>
      </p:sp>
      <p:sp>
        <p:nvSpPr>
          <p:cNvPr id="3" name="Content Placeholder 2"/>
          <p:cNvSpPr>
            <a:spLocks noGrp="1"/>
          </p:cNvSpPr>
          <p:nvPr>
            <p:ph idx="1"/>
          </p:nvPr>
        </p:nvSpPr>
        <p:spPr/>
        <p:txBody>
          <a:bodyPr/>
          <a:lstStyle/>
          <a:p>
            <a:r>
              <a:rPr lang="en-CA" dirty="0" smtClean="0"/>
              <a:t>C++ has a more compact unary automatic assignment operators:</a:t>
            </a:r>
          </a:p>
          <a:p>
            <a:pPr marL="457200" lvl="1" indent="0">
              <a:buNone/>
            </a:pPr>
            <a:r>
              <a:rPr lang="en-CA" sz="2000" dirty="0" smtClean="0">
                <a:solidFill>
                  <a:prstClr val="black"/>
                </a:solidFill>
                <a:latin typeface="Consolas" panose="020B0609020204030204" pitchFamily="49" charset="0"/>
                <a:cs typeface="Consolas" panose="020B0609020204030204" pitchFamily="49" charset="0"/>
              </a:rPr>
              <a:t>	a </a:t>
            </a:r>
            <a:r>
              <a:rPr lang="en-CA" sz="2000" dirty="0">
                <a:solidFill>
                  <a:prstClr val="black"/>
                </a:solidFill>
                <a:latin typeface="Consolas" panose="020B0609020204030204" pitchFamily="49" charset="0"/>
                <a:cs typeface="Consolas" panose="020B0609020204030204" pitchFamily="49" charset="0"/>
              </a:rPr>
              <a:t>= a + </a:t>
            </a:r>
            <a:r>
              <a:rPr lang="en-CA" sz="2000" dirty="0" smtClean="0">
                <a:solidFill>
                  <a:prstClr val="black"/>
                </a:solidFill>
                <a:latin typeface="Consolas" panose="020B0609020204030204" pitchFamily="49" charset="0"/>
                <a:cs typeface="Consolas" panose="020B0609020204030204" pitchFamily="49" charset="0"/>
              </a:rPr>
              <a:t>1;     a </a:t>
            </a:r>
            <a:r>
              <a:rPr lang="en-CA" sz="2000" dirty="0">
                <a:solidFill>
                  <a:prstClr val="black"/>
                </a:solidFill>
                <a:latin typeface="Consolas" panose="020B0609020204030204" pitchFamily="49" charset="0"/>
                <a:cs typeface="Consolas" panose="020B0609020204030204" pitchFamily="49" charset="0"/>
              </a:rPr>
              <a:t>+= </a:t>
            </a:r>
            <a:r>
              <a:rPr lang="en-CA" sz="2000" dirty="0" smtClean="0">
                <a:solidFill>
                  <a:prstClr val="black"/>
                </a:solidFill>
                <a:latin typeface="Consolas" panose="020B0609020204030204" pitchFamily="49" charset="0"/>
                <a:cs typeface="Consolas" panose="020B0609020204030204" pitchFamily="49" charset="0"/>
              </a:rPr>
              <a:t>1;      ++a;       a++;</a:t>
            </a:r>
            <a:endParaRPr lang="en-CA" dirty="0" smtClean="0"/>
          </a:p>
          <a:p>
            <a:pPr marL="0" lvl="1" indent="0">
              <a:buNone/>
            </a:pPr>
            <a:r>
              <a:rPr lang="en-CA" sz="2000" dirty="0" smtClean="0">
                <a:solidFill>
                  <a:prstClr val="black"/>
                </a:solidFill>
                <a:latin typeface="Consolas" panose="020B0609020204030204" pitchFamily="49" charset="0"/>
                <a:cs typeface="Consolas" panose="020B0609020204030204" pitchFamily="49" charset="0"/>
              </a:rPr>
              <a:t>	b </a:t>
            </a:r>
            <a:r>
              <a:rPr lang="en-CA" sz="2000" dirty="0">
                <a:solidFill>
                  <a:prstClr val="black"/>
                </a:solidFill>
                <a:latin typeface="Consolas" panose="020B0609020204030204" pitchFamily="49" charset="0"/>
                <a:cs typeface="Consolas" panose="020B0609020204030204" pitchFamily="49" charset="0"/>
              </a:rPr>
              <a:t>= </a:t>
            </a:r>
            <a:r>
              <a:rPr lang="en-CA" sz="2000" dirty="0" smtClean="0">
                <a:solidFill>
                  <a:prstClr val="black"/>
                </a:solidFill>
                <a:latin typeface="Consolas" panose="020B0609020204030204" pitchFamily="49" charset="0"/>
                <a:cs typeface="Consolas" panose="020B0609020204030204" pitchFamily="49" charset="0"/>
              </a:rPr>
              <a:t>b - </a:t>
            </a:r>
            <a:r>
              <a:rPr lang="en-CA" sz="2000" dirty="0">
                <a:solidFill>
                  <a:prstClr val="black"/>
                </a:solidFill>
                <a:latin typeface="Consolas" panose="020B0609020204030204" pitchFamily="49" charset="0"/>
                <a:cs typeface="Consolas" panose="020B0609020204030204" pitchFamily="49" charset="0"/>
              </a:rPr>
              <a:t>1;     </a:t>
            </a:r>
            <a:r>
              <a:rPr lang="en-CA" sz="2000" dirty="0" smtClean="0">
                <a:solidFill>
                  <a:prstClr val="black"/>
                </a:solidFill>
                <a:latin typeface="Consolas" panose="020B0609020204030204" pitchFamily="49" charset="0"/>
                <a:cs typeface="Consolas" panose="020B0609020204030204" pitchFamily="49" charset="0"/>
              </a:rPr>
              <a:t>b -= </a:t>
            </a:r>
            <a:r>
              <a:rPr lang="en-CA" sz="2000" dirty="0">
                <a:solidFill>
                  <a:prstClr val="black"/>
                </a:solidFill>
                <a:latin typeface="Consolas" panose="020B0609020204030204" pitchFamily="49" charset="0"/>
                <a:cs typeface="Consolas" panose="020B0609020204030204" pitchFamily="49" charset="0"/>
              </a:rPr>
              <a:t>1;      </a:t>
            </a:r>
            <a:r>
              <a:rPr lang="en-CA" sz="2000" dirty="0" smtClean="0">
                <a:solidFill>
                  <a:prstClr val="black"/>
                </a:solidFill>
                <a:latin typeface="Consolas" panose="020B0609020204030204" pitchFamily="49" charset="0"/>
                <a:cs typeface="Consolas" panose="020B0609020204030204" pitchFamily="49" charset="0"/>
              </a:rPr>
              <a:t>--b;       b--;</a:t>
            </a:r>
          </a:p>
          <a:p>
            <a:pPr lvl="0"/>
            <a:endParaRPr lang="en-CA" dirty="0" smtClean="0">
              <a:solidFill>
                <a:prstClr val="black"/>
              </a:solidFill>
            </a:endParaRPr>
          </a:p>
          <a:p>
            <a:pPr lvl="0"/>
            <a:r>
              <a:rPr lang="en-CA" dirty="0" smtClean="0">
                <a:solidFill>
                  <a:prstClr val="black"/>
                </a:solidFill>
              </a:rPr>
              <a:t>These are the</a:t>
            </a:r>
            <a:r>
              <a:rPr lang="en-CA" i="1" dirty="0" smtClean="0">
                <a:solidFill>
                  <a:prstClr val="black"/>
                </a:solidFill>
              </a:rPr>
              <a:t> unary automatic-increment</a:t>
            </a:r>
            <a:r>
              <a:rPr lang="en-CA" dirty="0" smtClean="0">
                <a:solidFill>
                  <a:prstClr val="black"/>
                </a:solidFill>
              </a:rPr>
              <a:t> and </a:t>
            </a:r>
            <a:r>
              <a:rPr lang="en-CA" i="1" dirty="0" smtClean="0">
                <a:solidFill>
                  <a:prstClr val="black"/>
                </a:solidFill>
              </a:rPr>
              <a:t>automatic</a:t>
            </a:r>
            <a:r>
              <a:rPr lang="en-CA" dirty="0" smtClean="0">
                <a:solidFill>
                  <a:prstClr val="black"/>
                </a:solidFill>
              </a:rPr>
              <a:t>-</a:t>
            </a:r>
            <a:r>
              <a:rPr lang="en-CA" i="1" dirty="0" smtClean="0">
                <a:solidFill>
                  <a:prstClr val="black"/>
                </a:solidFill>
              </a:rPr>
              <a:t>decrement</a:t>
            </a:r>
            <a:r>
              <a:rPr lang="en-CA" dirty="0" smtClean="0">
                <a:solidFill>
                  <a:prstClr val="black"/>
                </a:solidFill>
              </a:rPr>
              <a:t> operators</a:t>
            </a: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83028342"/>
              </p:ext>
            </p:extLst>
          </p:nvPr>
        </p:nvGraphicFramePr>
        <p:xfrm>
          <a:off x="467544" y="4005064"/>
          <a:ext cx="8467916" cy="2270760"/>
        </p:xfrm>
        <a:graphic>
          <a:graphicData uri="http://schemas.openxmlformats.org/drawingml/2006/table">
            <a:tbl>
              <a:tblPr>
                <a:tableStyleId>{2D5ABB26-0587-4C30-8999-92F81FD0307C}</a:tableStyleId>
              </a:tblPr>
              <a:tblGrid>
                <a:gridCol w="576064">
                  <a:extLst>
                    <a:ext uri="{9D8B030D-6E8A-4147-A177-3AD203B41FA5}">
                      <a16:colId xmlns:a16="http://schemas.microsoft.com/office/drawing/2014/main" val="20000"/>
                    </a:ext>
                  </a:extLst>
                </a:gridCol>
                <a:gridCol w="565960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370840">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Evaluated</a:t>
                      </a:r>
                      <a:r>
                        <a:rPr lang="en-CA" b="1" baseline="0" dirty="0" smtClean="0">
                          <a:latin typeface="Georgia" panose="02040502050405020303" pitchFamily="18" charset="0"/>
                        </a:rPr>
                        <a:t> result</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Name</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sz="1600" dirty="0" smtClean="0"/>
                        <a:t>++a</a:t>
                      </a:r>
                      <a:endParaRPr lang="en-CA" sz="1600" dirty="0"/>
                    </a:p>
                  </a:txBody>
                  <a:tcPr anchor="ct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adds 1 to </a:t>
                      </a:r>
                      <a:r>
                        <a:rPr lang="en-CA" sz="1600" dirty="0" smtClean="0">
                          <a:latin typeface="Consolas" panose="020B0609020204030204" pitchFamily="49" charset="0"/>
                          <a:cs typeface="Consolas" panose="020B0609020204030204" pitchFamily="49" charset="0"/>
                        </a:rPr>
                        <a:t>'a'</a:t>
                      </a:r>
                      <a:r>
                        <a:rPr lang="en-CA" sz="1600" dirty="0" smtClean="0">
                          <a:latin typeface="Georgia" panose="02040502050405020303" pitchFamily="18" charset="0"/>
                        </a:rPr>
                        <a:t> and evaluates to the variable </a:t>
                      </a:r>
                      <a:r>
                        <a:rPr lang="en-CA" sz="1600" dirty="0" smtClean="0">
                          <a:latin typeface="Consolas" panose="020B0609020204030204" pitchFamily="49" charset="0"/>
                          <a:cs typeface="Consolas" panose="020B0609020204030204" pitchFamily="49" charset="0"/>
                        </a:rPr>
                        <a:t>'a'</a:t>
                      </a:r>
                      <a:endParaRPr lang="en-CA" sz="1600" dirty="0" smtClean="0">
                        <a:latin typeface="Georgia" panose="02040502050405020303"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 </a:t>
                      </a:r>
                      <a:r>
                        <a:rPr lang="en-CA" sz="1600" baseline="0" dirty="0" smtClean="0">
                          <a:latin typeface="Georgia" panose="02040502050405020303" pitchFamily="18" charset="0"/>
                        </a:rPr>
                        <a:t>  </a:t>
                      </a:r>
                      <a:r>
                        <a:rPr lang="en-CA" sz="1600" dirty="0" smtClean="0">
                          <a:latin typeface="Georgia" panose="02040502050405020303" pitchFamily="18" charset="0"/>
                        </a:rPr>
                        <a:t>–  with</a:t>
                      </a:r>
                      <a:r>
                        <a:rPr lang="en-CA" sz="1600" baseline="0" dirty="0" smtClean="0">
                          <a:latin typeface="Georgia" panose="02040502050405020303" pitchFamily="18" charset="0"/>
                        </a:rPr>
                        <a:t> its new value</a:t>
                      </a:r>
                      <a:endParaRPr lang="en-CA" sz="1600" dirty="0" smtClean="0">
                        <a:solidFill>
                          <a:prstClr val="black"/>
                        </a:solidFill>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tc>
                  <a:txBody>
                    <a:bodyPr/>
                    <a:lstStyle/>
                    <a:p>
                      <a:r>
                        <a:rPr lang="en-CA" sz="1600" i="1" dirty="0" smtClean="0">
                          <a:latin typeface="Georgia" panose="02040502050405020303" pitchFamily="18" charset="0"/>
                        </a:rPr>
                        <a:t>auto-pre-increment</a:t>
                      </a:r>
                      <a:endParaRPr lang="en-CA" sz="1600" i="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sz="1600" dirty="0" smtClean="0"/>
                        <a:t>a++</a:t>
                      </a:r>
                      <a:endParaRPr lang="en-CA" sz="16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adds 1 to </a:t>
                      </a:r>
                      <a:r>
                        <a:rPr lang="en-CA" sz="1600" dirty="0" smtClean="0">
                          <a:latin typeface="Consolas" panose="020B0609020204030204" pitchFamily="49" charset="0"/>
                          <a:cs typeface="Consolas" panose="020B0609020204030204" pitchFamily="49" charset="0"/>
                        </a:rPr>
                        <a:t>'a'</a:t>
                      </a:r>
                      <a:r>
                        <a:rPr lang="en-CA" sz="1600" dirty="0" smtClean="0">
                          <a:latin typeface="Georgia" panose="02040502050405020303" pitchFamily="18" charset="0"/>
                        </a:rPr>
                        <a:t> but evaluates to the original value </a:t>
                      </a:r>
                      <a:r>
                        <a:rPr lang="en-CA" sz="1600" dirty="0" smtClean="0">
                          <a:latin typeface="Consolas" panose="020B0609020204030204" pitchFamily="49" charset="0"/>
                          <a:cs typeface="Consolas" panose="020B0609020204030204" pitchFamily="49" charset="0"/>
                        </a:rPr>
                        <a:t>'a'</a:t>
                      </a:r>
                      <a:endParaRPr lang="en-CA" sz="1600" dirty="0" smtClean="0">
                        <a:solidFill>
                          <a:prstClr val="black"/>
                        </a:solidFill>
                        <a:latin typeface="Georgia" panose="02040502050405020303" pitchFamily="18" charset="0"/>
                      </a:endParaRPr>
                    </a:p>
                  </a:txBody>
                  <a:tcPr/>
                </a:tc>
                <a:tc>
                  <a:txBody>
                    <a:bodyPr/>
                    <a:lstStyle/>
                    <a:p>
                      <a:r>
                        <a:rPr lang="en-CA" sz="1600" i="1" dirty="0" smtClean="0">
                          <a:latin typeface="Georgia" panose="02040502050405020303" pitchFamily="18" charset="0"/>
                        </a:rPr>
                        <a:t>auto-post-increment</a:t>
                      </a:r>
                      <a:endParaRPr lang="en-CA" sz="1600" i="1" dirty="0">
                        <a:latin typeface="Georgia" panose="02040502050405020303" pitchFamily="18" charset="0"/>
                      </a:endParaRPr>
                    </a:p>
                  </a:txBody>
                  <a:tcPr anchor="ctr"/>
                </a:tc>
                <a:extLst>
                  <a:ext uri="{0D108BD9-81ED-4DB2-BD59-A6C34878D82A}">
                    <a16:rowId xmlns:a16="http://schemas.microsoft.com/office/drawing/2014/main" val="10002"/>
                  </a:ext>
                </a:extLst>
              </a:tr>
              <a:tr h="370840">
                <a:tc>
                  <a:txBody>
                    <a:bodyPr/>
                    <a:lstStyle/>
                    <a:p>
                      <a:pPr algn="ctr"/>
                      <a:r>
                        <a:rPr lang="en-CA" sz="1600" dirty="0" smtClean="0"/>
                        <a:t>--b</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subtracts </a:t>
                      </a:r>
                      <a:r>
                        <a:rPr lang="en-CA" sz="1600" dirty="0" smtClean="0">
                          <a:latin typeface="Consolas" panose="020B0609020204030204" pitchFamily="49" charset="0"/>
                          <a:cs typeface="Consolas" panose="020B0609020204030204" pitchFamily="49" charset="0"/>
                        </a:rPr>
                        <a:t>1</a:t>
                      </a:r>
                      <a:r>
                        <a:rPr lang="en-CA" sz="1600" dirty="0" smtClean="0">
                          <a:latin typeface="Georgia" panose="02040502050405020303" pitchFamily="18" charset="0"/>
                        </a:rPr>
                        <a:t> from </a:t>
                      </a:r>
                      <a:r>
                        <a:rPr lang="en-CA" sz="1600" dirty="0" smtClean="0">
                          <a:latin typeface="Consolas" panose="020B0609020204030204" pitchFamily="49" charset="0"/>
                          <a:cs typeface="Consolas" panose="020B0609020204030204" pitchFamily="49" charset="0"/>
                        </a:rPr>
                        <a:t>'b'</a:t>
                      </a:r>
                      <a:r>
                        <a:rPr lang="en-CA" sz="1600" dirty="0" smtClean="0">
                          <a:latin typeface="Georgia" panose="02040502050405020303" pitchFamily="18" charset="0"/>
                        </a:rPr>
                        <a:t> and evaluates to the variable </a:t>
                      </a:r>
                      <a:r>
                        <a:rPr lang="en-CA" sz="1600" dirty="0" smtClean="0">
                          <a:latin typeface="Consolas" panose="020B0609020204030204" pitchFamily="49" charset="0"/>
                          <a:cs typeface="Consolas" panose="020B0609020204030204" pitchFamily="49" charset="0"/>
                        </a:rPr>
                        <a:t>'b'</a:t>
                      </a:r>
                      <a:endParaRPr lang="en-CA" sz="1600" dirty="0" smtClean="0">
                        <a:latin typeface="Georgia" panose="02040502050405020303"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   –  with</a:t>
                      </a:r>
                      <a:r>
                        <a:rPr lang="en-CA" sz="1600" baseline="0" dirty="0" smtClean="0">
                          <a:latin typeface="Georgia" panose="02040502050405020303" pitchFamily="18" charset="0"/>
                        </a:rPr>
                        <a:t> its new value</a:t>
                      </a:r>
                      <a:endParaRPr lang="en-CA" sz="1600" dirty="0" smtClean="0">
                        <a:solidFill>
                          <a:prstClr val="black"/>
                        </a:solidFill>
                        <a:latin typeface="Georgia" panose="02040502050405020303" pitchFamily="18" charset="0"/>
                      </a:endParaRPr>
                    </a:p>
                  </a:txBody>
                  <a:tcPr/>
                </a:tc>
                <a:tc>
                  <a:txBody>
                    <a:bodyPr/>
                    <a:lstStyle/>
                    <a:p>
                      <a:r>
                        <a:rPr lang="en-CA" sz="1600" i="1" dirty="0" smtClean="0">
                          <a:latin typeface="Georgia" panose="02040502050405020303" pitchFamily="18" charset="0"/>
                        </a:rPr>
                        <a:t>auto-pre-decrement</a:t>
                      </a:r>
                      <a:endParaRPr lang="en-CA" sz="1600" i="1" dirty="0">
                        <a:latin typeface="Georgia" panose="02040502050405020303" pitchFamily="18" charset="0"/>
                      </a:endParaRPr>
                    </a:p>
                  </a:txBody>
                  <a:tcPr anchor="ctr"/>
                </a:tc>
                <a:extLst>
                  <a:ext uri="{0D108BD9-81ED-4DB2-BD59-A6C34878D82A}">
                    <a16:rowId xmlns:a16="http://schemas.microsoft.com/office/drawing/2014/main" val="10003"/>
                  </a:ext>
                </a:extLst>
              </a:tr>
              <a:tr h="370840">
                <a:tc>
                  <a:txBody>
                    <a:bodyPr/>
                    <a:lstStyle/>
                    <a:p>
                      <a:pPr algn="ctr"/>
                      <a:r>
                        <a:rPr lang="en-CA" sz="1600" dirty="0" smtClean="0"/>
                        <a:t>b--</a:t>
                      </a:r>
                    </a:p>
                  </a:txBody>
                  <a:tcPr anchor="ct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subtracts </a:t>
                      </a:r>
                      <a:r>
                        <a:rPr lang="en-CA" sz="1600" dirty="0" smtClean="0">
                          <a:latin typeface="Consolas" panose="020B0609020204030204" pitchFamily="49" charset="0"/>
                          <a:cs typeface="Consolas" panose="020B0609020204030204" pitchFamily="49" charset="0"/>
                        </a:rPr>
                        <a:t>1</a:t>
                      </a:r>
                      <a:r>
                        <a:rPr lang="en-CA" sz="1600" dirty="0" smtClean="0">
                          <a:latin typeface="Georgia" panose="02040502050405020303" pitchFamily="18" charset="0"/>
                        </a:rPr>
                        <a:t> from </a:t>
                      </a:r>
                      <a:r>
                        <a:rPr lang="en-CA" sz="1600" dirty="0" smtClean="0">
                          <a:latin typeface="Consolas" panose="020B0609020204030204" pitchFamily="49" charset="0"/>
                          <a:cs typeface="Consolas" panose="020B0609020204030204" pitchFamily="49" charset="0"/>
                        </a:rPr>
                        <a:t>'b'</a:t>
                      </a:r>
                      <a:r>
                        <a:rPr lang="en-CA" sz="1600" dirty="0" smtClean="0">
                          <a:latin typeface="Georgia" panose="02040502050405020303" pitchFamily="18" charset="0"/>
                        </a:rPr>
                        <a:t> but evaluates to the original value </a:t>
                      </a:r>
                      <a:r>
                        <a:rPr lang="en-CA" sz="1600" dirty="0" smtClean="0">
                          <a:latin typeface="Consolas" panose="020B0609020204030204" pitchFamily="49" charset="0"/>
                          <a:cs typeface="Consolas" panose="020B0609020204030204" pitchFamily="49" charset="0"/>
                        </a:rPr>
                        <a:t>'b'</a:t>
                      </a:r>
                      <a:endParaRPr lang="en-CA" sz="1600" dirty="0" smtClean="0">
                        <a:solidFill>
                          <a:prstClr val="black"/>
                        </a:solidFill>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en-CA" sz="1600" i="1" dirty="0" smtClean="0">
                          <a:latin typeface="Georgia" panose="02040502050405020303" pitchFamily="18" charset="0"/>
                        </a:rPr>
                        <a:t>auto-post-decrement</a:t>
                      </a:r>
                      <a:endParaRPr lang="en-CA" sz="1600" i="1" dirty="0">
                        <a:latin typeface="Georgia" panose="02040502050405020303"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4162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Auto-increment and -decrement operators</a:t>
            </a:r>
          </a:p>
        </p:txBody>
      </p:sp>
      <p:sp>
        <p:nvSpPr>
          <p:cNvPr id="3" name="Content Placeholder 2"/>
          <p:cNvSpPr>
            <a:spLocks noGrp="1"/>
          </p:cNvSpPr>
          <p:nvPr>
            <p:ph idx="1"/>
          </p:nvPr>
        </p:nvSpPr>
        <p:spPr/>
        <p:txBody>
          <a:bodyPr/>
          <a:lstStyle/>
          <a:p>
            <a:pPr lvl="0"/>
            <a:r>
              <a:rPr lang="en-CA" dirty="0" smtClean="0">
                <a:solidFill>
                  <a:prstClr val="black"/>
                </a:solidFill>
              </a:rPr>
              <a:t>Again, these originally guided the compiler</a:t>
            </a:r>
          </a:p>
          <a:p>
            <a:pPr lvl="1"/>
            <a:r>
              <a:rPr lang="en-CA" dirty="0" smtClean="0">
                <a:solidFill>
                  <a:prstClr val="black"/>
                </a:solidFill>
              </a:rPr>
              <a:t>Today’s optimizers don’t require this anymore—don’t be fancy, be clear</a:t>
            </a:r>
          </a:p>
          <a:p>
            <a:pPr lvl="1"/>
            <a:endParaRPr lang="en-CA" dirty="0">
              <a:solidFill>
                <a:prstClr val="black"/>
              </a:solidFill>
            </a:endParaRPr>
          </a:p>
          <a:p>
            <a:r>
              <a:rPr lang="en-CA" dirty="0" smtClean="0">
                <a:solidFill>
                  <a:prstClr val="black"/>
                </a:solidFill>
              </a:rPr>
              <a:t>These unary automatic operators should always be used as a single statement</a:t>
            </a:r>
          </a:p>
          <a:p>
            <a:pPr lvl="1"/>
            <a:r>
              <a:rPr lang="en-CA" dirty="0" smtClean="0">
                <a:solidFill>
                  <a:prstClr val="black"/>
                </a:solidFill>
              </a:rPr>
              <a:t>In class, we will always use the </a:t>
            </a:r>
            <a:r>
              <a:rPr lang="en-CA" i="1" dirty="0" smtClean="0">
                <a:solidFill>
                  <a:prstClr val="black"/>
                </a:solidFill>
              </a:rPr>
              <a:t>pre-</a:t>
            </a:r>
            <a:r>
              <a:rPr lang="en-CA" dirty="0" smtClean="0">
                <a:solidFill>
                  <a:prstClr val="black"/>
                </a:solidFill>
              </a:rPr>
              <a:t> form:  </a:t>
            </a:r>
            <a:r>
              <a:rPr lang="en-CA" dirty="0" smtClean="0">
                <a:solidFill>
                  <a:prstClr val="black"/>
                </a:solidFill>
                <a:latin typeface="Consolas" panose="020B0609020204030204" pitchFamily="49" charset="0"/>
                <a:cs typeface="Consolas" panose="020B0609020204030204" pitchFamily="49" charset="0"/>
              </a:rPr>
              <a:t>++a</a:t>
            </a:r>
            <a:r>
              <a:rPr lang="en-CA" dirty="0" smtClean="0">
                <a:solidFill>
                  <a:prstClr val="black"/>
                </a:solidFill>
              </a:rPr>
              <a:t> and </a:t>
            </a:r>
            <a:r>
              <a:rPr lang="en-CA" dirty="0" smtClean="0">
                <a:solidFill>
                  <a:prstClr val="black"/>
                </a:solidFill>
                <a:latin typeface="Consolas" panose="020B0609020204030204" pitchFamily="49" charset="0"/>
                <a:cs typeface="Consolas" panose="020B0609020204030204" pitchFamily="49" charset="0"/>
              </a:rPr>
              <a:t>--b</a:t>
            </a:r>
            <a:endParaRPr lang="en-CA" dirty="0">
              <a:solidFill>
                <a:prstClr val="black"/>
              </a:solidFill>
              <a:latin typeface="Consolas" panose="020B0609020204030204" pitchFamily="49" charset="0"/>
              <a:cs typeface="Consolas" panose="020B0609020204030204" pitchFamily="49" charset="0"/>
            </a:endParaRPr>
          </a:p>
          <a:p>
            <a:pPr marL="9144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3299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Thought experiment…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What is the output of this program?</a:t>
            </a:r>
          </a:p>
          <a:p>
            <a:pPr marL="800100" lvl="2" indent="0">
              <a:buNone/>
            </a:pPr>
            <a:r>
              <a:rPr lang="en-CA" sz="1500" dirty="0" smtClean="0">
                <a:latin typeface="Consolas" panose="020B0609020204030204" pitchFamily="49" charset="0"/>
                <a:cs typeface="Consolas" panose="020B0609020204030204" pitchFamily="49" charset="0"/>
              </a:rPr>
              <a:t>#include &lt;iostream&gt;</a:t>
            </a:r>
          </a:p>
          <a:p>
            <a:pPr marL="800100" lvl="2" indent="0">
              <a:buNone/>
            </a:pPr>
            <a:r>
              <a:rPr lang="en-CA" sz="1500" dirty="0" smtClean="0">
                <a:latin typeface="Consolas" panose="020B0609020204030204" pitchFamily="49" charset="0"/>
                <a:cs typeface="Consolas" panose="020B0609020204030204" pitchFamily="49" charset="0"/>
              </a:rPr>
              <a:t>void f( int m );</a:t>
            </a:r>
          </a:p>
          <a:p>
            <a:pPr marL="800100" lvl="2" indent="0">
              <a:buNone/>
            </a:pPr>
            <a:r>
              <a:rPr lang="en-CA" sz="1500" dirty="0" smtClean="0">
                <a:latin typeface="Consolas" panose="020B0609020204030204" pitchFamily="49" charset="0"/>
                <a:cs typeface="Consolas" panose="020B0609020204030204" pitchFamily="49" charset="0"/>
              </a:rPr>
              <a:t>int main();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void f( int m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int n;  // Uninitialized!</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n &lt;&lt; std::endl;</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m;</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smtClean="0">
                <a:latin typeface="Consolas" panose="020B0609020204030204" pitchFamily="49" charset="0"/>
                <a:cs typeface="Consolas" panose="020B0609020204030204" pitchFamily="49" charset="0"/>
              </a:rPr>
              <a:t>    std::cout &lt;&lt; "Hello world!" &lt;&lt; std::endl;</a:t>
            </a:r>
          </a:p>
          <a:p>
            <a:pPr marL="800100" lvl="2" indent="0">
              <a:buNone/>
            </a:pPr>
            <a:r>
              <a:rPr lang="en-CA" sz="1500" dirty="0" smtClean="0">
                <a:latin typeface="Consolas" panose="020B0609020204030204" pitchFamily="49" charset="0"/>
                <a:cs typeface="Consolas" panose="020B0609020204030204" pitchFamily="49" charset="0"/>
              </a:rPr>
              <a:t>    f( 42 );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f( 91 );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f( 150 );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p:txBody>
      </p:sp>
      <p:sp>
        <p:nvSpPr>
          <p:cNvPr id="4" name="TextBox 3"/>
          <p:cNvSpPr txBox="1"/>
          <p:nvPr/>
        </p:nvSpPr>
        <p:spPr>
          <a:xfrm>
            <a:off x="4788024" y="2780928"/>
            <a:ext cx="4320480" cy="1477328"/>
          </a:xfrm>
          <a:prstGeom prst="rect">
            <a:avLst/>
          </a:prstGeom>
          <a:noFill/>
        </p:spPr>
        <p:txBody>
          <a:bodyPr wrap="square" rtlCol="0">
            <a:spAutoFit/>
          </a:bodyPr>
          <a:lstStyle/>
          <a:p>
            <a:r>
              <a:rPr lang="en-CA" dirty="0" smtClean="0">
                <a:solidFill>
                  <a:srgbClr val="FF0000"/>
                </a:solidFill>
                <a:latin typeface="Georgia" panose="02040502050405020303" pitchFamily="18" charset="0"/>
              </a:rPr>
              <a:t>The output is:</a:t>
            </a:r>
          </a:p>
          <a:p>
            <a:r>
              <a:rPr lang="en-CA" dirty="0" smtClean="0">
                <a:solidFill>
                  <a:srgbClr val="FF0000"/>
                </a:solidFill>
                <a:latin typeface="Consolas" panose="020B0609020204030204" pitchFamily="49" charset="0"/>
                <a:cs typeface="Consolas" panose="020B0609020204030204" pitchFamily="49" charset="0"/>
              </a:rPr>
              <a:t>	0</a:t>
            </a:r>
          </a:p>
          <a:p>
            <a:r>
              <a:rPr lang="en-CA" dirty="0" smtClean="0">
                <a:solidFill>
                  <a:srgbClr val="FF0000"/>
                </a:solidFill>
                <a:latin typeface="Consolas" panose="020B0609020204030204" pitchFamily="49" charset="0"/>
                <a:cs typeface="Consolas" panose="020B0609020204030204" pitchFamily="49" charset="0"/>
              </a:rPr>
              <a:t>	42</a:t>
            </a:r>
          </a:p>
          <a:p>
            <a:r>
              <a:rPr lang="en-CA" dirty="0" smtClean="0">
                <a:solidFill>
                  <a:srgbClr val="FF0000"/>
                </a:solidFill>
                <a:latin typeface="Consolas" panose="020B0609020204030204" pitchFamily="49" charset="0"/>
                <a:cs typeface="Consolas" panose="020B0609020204030204" pitchFamily="49" charset="0"/>
              </a:rPr>
              <a:t>	91</a:t>
            </a:r>
          </a:p>
          <a:p>
            <a:r>
              <a:rPr lang="en-CA" dirty="0" smtClean="0">
                <a:solidFill>
                  <a:srgbClr val="FF0000"/>
                </a:solidFill>
                <a:latin typeface="Georgia" panose="02040502050405020303" pitchFamily="18" charset="0"/>
                <a:cs typeface="Consolas" panose="020B0609020204030204" pitchFamily="49" charset="0"/>
              </a:rPr>
              <a:t>In an upcoming lesson, we will see why</a:t>
            </a:r>
            <a:endParaRPr lang="en-CA" dirty="0">
              <a:solidFill>
                <a:srgbClr val="FF0000"/>
              </a:solidFill>
              <a:latin typeface="Georgia" panose="02040502050405020303" pitchFamily="18" charset="0"/>
              <a:cs typeface="Consolas" panose="020B0609020204030204" pitchFamily="49" charset="0"/>
            </a:endParaRPr>
          </a:p>
        </p:txBody>
      </p:sp>
    </p:spTree>
    <p:extLst>
      <p:ext uri="{BB962C8B-B14F-4D97-AF65-F5344CB8AC3E}">
        <p14:creationId xmlns:p14="http://schemas.microsoft.com/office/powerpoint/2010/main" val="2995078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need for local variables</a:t>
            </a:r>
          </a:p>
          <a:p>
            <a:pPr lvl="1"/>
            <a:r>
              <a:rPr lang="en-CA" dirty="0" smtClean="0"/>
              <a:t>Understand how to initialize local variables and why this is important</a:t>
            </a:r>
          </a:p>
          <a:p>
            <a:pPr lvl="1"/>
            <a:r>
              <a:rPr lang="en-CA" dirty="0" smtClean="0"/>
              <a:t>Know that the scope of the local variable is within the block of statements</a:t>
            </a:r>
          </a:p>
          <a:p>
            <a:pPr lvl="1"/>
            <a:r>
              <a:rPr lang="en-CA" dirty="0" smtClean="0"/>
              <a:t>Understand how to assign to local variables</a:t>
            </a:r>
          </a:p>
          <a:p>
            <a:pPr lvl="1"/>
            <a:r>
              <a:rPr lang="en-CA" dirty="0" smtClean="0"/>
              <a:t>Know so far what is assignable and what is not</a:t>
            </a:r>
          </a:p>
          <a:p>
            <a:pPr lvl="1"/>
            <a:r>
              <a:rPr lang="en-CA" dirty="0" smtClean="0"/>
              <a:t>Know the automatic assignment operators and their behavior</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en.wikipedia.org/wiki/Local_variable</a:t>
            </a:r>
            <a:r>
              <a:rPr lang="en-CA" sz="1800" dirty="0" smtClean="0"/>
              <a:t> </a:t>
            </a:r>
          </a:p>
          <a:p>
            <a:pPr marL="0" indent="0">
              <a:buNone/>
            </a:pPr>
            <a:r>
              <a:rPr lang="en-CA" sz="1800" dirty="0" smtClean="0"/>
              <a:t>[2]	</a:t>
            </a:r>
            <a:r>
              <a:rPr lang="en-CA" sz="1800" dirty="0" err="1" smtClean="0"/>
              <a:t>C</a:t>
            </a:r>
            <a:r>
              <a:rPr lang="en-CA" sz="1800" cap="small" dirty="0" err="1" smtClean="0"/>
              <a:t>odes</a:t>
            </a:r>
            <a:r>
              <a:rPr lang="en-CA" sz="1800" dirty="0" err="1" smtClean="0"/>
              <a:t>D</a:t>
            </a:r>
            <a:r>
              <a:rPr lang="en-CA" sz="1800" cap="small" dirty="0" err="1" smtClean="0"/>
              <a:t>ope</a:t>
            </a:r>
            <a:endParaRPr lang="en-CA" sz="1800" cap="small" dirty="0" smtClean="0"/>
          </a:p>
          <a:p>
            <a:pPr marL="0" indent="0">
              <a:buNone/>
            </a:pPr>
            <a:r>
              <a:rPr lang="en-CA" sz="1800" dirty="0"/>
              <a:t>	</a:t>
            </a:r>
            <a:r>
              <a:rPr lang="en-CA" sz="1800" dirty="0">
                <a:hlinkClick r:id="rId3"/>
              </a:rPr>
              <a:t>https://www.codesdope.com/cpp-scope-of-variables</a:t>
            </a:r>
            <a:r>
              <a:rPr lang="en-CA" sz="1800" dirty="0" smtClean="0">
                <a:hlinkClick r:id="rId3"/>
              </a:rPr>
              <a: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Here is an inefficient implementation:</a:t>
            </a:r>
          </a:p>
          <a:p>
            <a:pPr marL="400050" lvl="1" indent="0">
              <a:buNone/>
            </a:pPr>
            <a:r>
              <a:rPr lang="en-CA" sz="1600" dirty="0" smtClean="0">
                <a:latin typeface="Consolas" panose="020B0609020204030204" pitchFamily="49" charset="0"/>
                <a:cs typeface="Consolas" panose="020B0609020204030204" pitchFamily="49" charset="0"/>
              </a:rPr>
              <a:t>//                                             2</a:t>
            </a:r>
          </a:p>
          <a:p>
            <a:pPr marL="400050" lvl="1" indent="0">
              <a:buNone/>
            </a:pPr>
            <a:r>
              <a:rPr lang="en-CA" sz="1600" dirty="0" smtClean="0">
                <a:latin typeface="Consolas" panose="020B0609020204030204" pitchFamily="49" charset="0"/>
                <a:cs typeface="Consolas" panose="020B0609020204030204" pitchFamily="49" charset="0"/>
              </a:rPr>
              <a:t>// Return the maximum root of the polynomial ax  + bx + c </a:t>
            </a:r>
          </a:p>
          <a:p>
            <a:pPr marL="400050" lvl="1" indent="0">
              <a:buNone/>
            </a:pPr>
            <a:r>
              <a:rPr lang="en-CA" sz="1600" dirty="0" smtClean="0">
                <a:latin typeface="Consolas" panose="020B0609020204030204" pitchFamily="49" charset="0"/>
                <a:cs typeface="Consolas" panose="020B0609020204030204" pitchFamily="49" charset="0"/>
              </a:rPr>
              <a:t>double </a:t>
            </a:r>
            <a:r>
              <a:rPr lang="en-CA" sz="1600" dirty="0" err="1" smtClean="0">
                <a:latin typeface="Consolas" panose="020B0609020204030204" pitchFamily="49" charset="0"/>
                <a:cs typeface="Consolas" panose="020B0609020204030204" pitchFamily="49" charset="0"/>
              </a:rPr>
              <a:t>max_root</a:t>
            </a:r>
            <a:r>
              <a:rPr lang="en-CA" sz="1600" dirty="0" smtClean="0">
                <a:latin typeface="Consolas" panose="020B0609020204030204" pitchFamily="49" charset="0"/>
                <a:cs typeface="Consolas" panose="020B0609020204030204" pitchFamily="49" charset="0"/>
              </a:rPr>
              <a:t>( double a, double b, double c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assert( </a:t>
            </a:r>
            <a:r>
              <a:rPr lang="en-CA" sz="1600" dirty="0" smtClean="0">
                <a:latin typeface="Consolas" panose="020B0609020204030204" pitchFamily="49" charset="0"/>
                <a:cs typeface="Consolas" panose="020B0609020204030204" pitchFamily="49" charset="0"/>
              </a:rPr>
              <a:t>(a </a:t>
            </a:r>
            <a:r>
              <a:rPr lang="en-CA"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0.0) </a:t>
            </a:r>
            <a:r>
              <a:rPr lang="en-CA" sz="1600" dirty="0" smtClean="0">
                <a:latin typeface="Consolas" panose="020B0609020204030204" pitchFamily="49" charset="0"/>
                <a:cs typeface="Consolas" panose="020B0609020204030204" pitchFamily="49" charset="0"/>
              </a:rPr>
              <a:t>&amp;&amp; </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b*b - 4.0*a*c) </a:t>
            </a:r>
            <a:r>
              <a:rPr lang="en-CA" sz="1600" dirty="0" smtClean="0">
                <a:latin typeface="Consolas" panose="020B0609020204030204" pitchFamily="49" charset="0"/>
                <a:cs typeface="Consolas" panose="020B0609020204030204" pitchFamily="49" charset="0"/>
              </a:rPr>
              <a:t>&gt;= </a:t>
            </a:r>
            <a:r>
              <a:rPr lang="en-CA" sz="1600" dirty="0" smtClean="0">
                <a:latin typeface="Consolas" panose="020B0609020204030204" pitchFamily="49" charset="0"/>
                <a:cs typeface="Consolas" panose="020B0609020204030204" pitchFamily="49" charset="0"/>
              </a:rPr>
              <a:t>0.0)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return </a:t>
            </a:r>
            <a:r>
              <a:rPr lang="en-CA" sz="1600" dirty="0" smtClean="0">
                <a:latin typeface="Consolas" panose="020B0609020204030204" pitchFamily="49" charset="0"/>
                <a:cs typeface="Consolas" panose="020B0609020204030204" pitchFamily="49" charset="0"/>
              </a:rPr>
              <a:t>max( (-b + std::sqrt(b*b - 4.0*a*c))/(2*a),</a:t>
            </a:r>
          </a:p>
          <a:p>
            <a:pPr marL="400050" lvl="1"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(-b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std::sqrt(b*b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4.0*a*c))/(2*a</a:t>
            </a:r>
            <a:r>
              <a:rPr lang="en-CA" sz="1600" dirty="0" smtClean="0">
                <a:latin typeface="Consolas" panose="020B0609020204030204" pitchFamily="49" charset="0"/>
                <a:cs typeface="Consolas" panose="020B0609020204030204" pitchFamily="49" charset="0"/>
              </a:rPr>
              <a:t>) );</a:t>
            </a:r>
          </a:p>
          <a:p>
            <a:pPr marL="400050" lvl="1" indent="0">
              <a:buNone/>
            </a:pPr>
            <a:r>
              <a:rPr lang="en-CA" sz="1600" dirty="0" smtClean="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a:p>
            <a:pPr marL="400050" lvl="1" indent="0">
              <a:buNone/>
            </a:pPr>
            <a:endParaRPr lang="en-CA" dirty="0">
              <a:latin typeface="Consolas" panose="020B0609020204030204" pitchFamily="49" charset="0"/>
              <a:cs typeface="Consolas" panose="020B0609020204030204" pitchFamily="49" charset="0"/>
            </a:endParaRPr>
          </a:p>
          <a:p>
            <a:pPr marL="285750"/>
            <a:r>
              <a:rPr lang="en-CA" dirty="0" smtClean="0"/>
              <a:t>Why is this inefficient?</a:t>
            </a:r>
          </a:p>
          <a:p>
            <a:pPr marL="685800" lvl="1"/>
            <a:r>
              <a:rPr lang="en-CA" dirty="0" smtClean="0"/>
              <a:t>We are calculating </a:t>
            </a:r>
            <a:r>
              <a:rPr lang="en-CA" dirty="0" smtClean="0">
                <a:latin typeface="Consolas" panose="020B0609020204030204" pitchFamily="49" charset="0"/>
                <a:cs typeface="Consolas" panose="020B0609020204030204" pitchFamily="49" charset="0"/>
              </a:rPr>
              <a:t>b*b - 4.0*a*c</a:t>
            </a:r>
            <a:r>
              <a:rPr lang="en-CA" dirty="0" smtClean="0"/>
              <a:t> three </a:t>
            </a:r>
            <a:r>
              <a:rPr lang="en-CA" dirty="0" smtClean="0"/>
              <a:t>times</a:t>
            </a:r>
          </a:p>
          <a:p>
            <a:pPr marL="685800" lvl="1"/>
            <a:r>
              <a:rPr lang="en-US" dirty="0" smtClean="0"/>
              <a:t>We are calculating </a:t>
            </a:r>
            <a:r>
              <a:rPr lang="en-US" dirty="0" smtClean="0">
                <a:latin typeface="Consolas" panose="020B0609020204030204" pitchFamily="49" charset="0"/>
              </a:rPr>
              <a:t>2.0*a</a:t>
            </a:r>
            <a:r>
              <a:rPr lang="en-US" dirty="0" smtClean="0"/>
              <a:t> twice</a:t>
            </a:r>
            <a:endParaRPr lang="en-CA" dirty="0" smtClean="0"/>
          </a:p>
        </p:txBody>
      </p:sp>
    </p:spTree>
    <p:extLst>
      <p:ext uri="{BB962C8B-B14F-4D97-AF65-F5344CB8AC3E}">
        <p14:creationId xmlns:p14="http://schemas.microsoft.com/office/powerpoint/2010/main" val="4211883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85750"/>
            <a:r>
              <a:rPr lang="en-CA" dirty="0" smtClean="0"/>
              <a:t>Whatever value </a:t>
            </a:r>
            <a:r>
              <a:rPr lang="en-CA" dirty="0">
                <a:latin typeface="Consolas" panose="020B0609020204030204" pitchFamily="49" charset="0"/>
                <a:cs typeface="Consolas" panose="020B0609020204030204" pitchFamily="49" charset="0"/>
              </a:rPr>
              <a:t>b*b - </a:t>
            </a:r>
            <a:r>
              <a:rPr lang="en-CA" dirty="0" smtClean="0">
                <a:latin typeface="Consolas" panose="020B0609020204030204" pitchFamily="49" charset="0"/>
                <a:cs typeface="Consolas" panose="020B0609020204030204" pitchFamily="49" charset="0"/>
              </a:rPr>
              <a:t>4.0*a*c</a:t>
            </a:r>
            <a:r>
              <a:rPr lang="en-CA" dirty="0" smtClean="0"/>
              <a:t> evaluates to, we need to store that value temporarily in memory</a:t>
            </a:r>
          </a:p>
          <a:p>
            <a:pPr marL="685800" lvl="1"/>
            <a:r>
              <a:rPr lang="en-CA" dirty="0" smtClean="0"/>
              <a:t>We must specify the type of this temporary value</a:t>
            </a:r>
          </a:p>
          <a:p>
            <a:pPr marL="685800" lvl="1"/>
            <a:r>
              <a:rPr lang="en-CA" dirty="0" smtClean="0"/>
              <a:t>Later, we will refer to that stored value with an identifier</a:t>
            </a:r>
          </a:p>
          <a:p>
            <a:pPr marL="685800" lvl="1"/>
            <a:r>
              <a:rPr lang="en-CA" dirty="0" smtClean="0"/>
              <a:t>The identifier cannot be a keyword and should not be a reserved word</a:t>
            </a:r>
          </a:p>
          <a:p>
            <a:pPr marL="285750"/>
            <a:endParaRPr lang="en-CA" dirty="0" smtClean="0"/>
          </a:p>
          <a:p>
            <a:pPr marL="285750"/>
            <a:r>
              <a:rPr lang="en-CA" dirty="0" smtClean="0"/>
              <a:t>Declaration and initialization of local variables:</a:t>
            </a:r>
          </a:p>
          <a:p>
            <a:pPr marL="0" indent="0">
              <a:buNone/>
            </a:pPr>
            <a:r>
              <a:rPr lang="en-CA" b="1" dirty="0" smtClean="0">
                <a:solidFill>
                  <a:srgbClr val="FF0000"/>
                </a:solidFill>
                <a:latin typeface="Consolas" panose="020B0609020204030204" pitchFamily="49" charset="0"/>
                <a:cs typeface="Consolas" panose="020B0609020204030204" pitchFamily="49" charset="0"/>
              </a:rPr>
              <a:t>	   double</a:t>
            </a:r>
            <a:r>
              <a:rPr lang="en-CA" dirty="0" smtClean="0">
                <a:latin typeface="Consolas" panose="020B0609020204030204" pitchFamily="49" charset="0"/>
                <a:cs typeface="Consolas" panose="020B0609020204030204" pitchFamily="49" charset="0"/>
              </a:rPr>
              <a:t> </a:t>
            </a:r>
            <a:r>
              <a:rPr lang="en-CA" b="1" dirty="0" err="1" smtClean="0">
                <a:solidFill>
                  <a:srgbClr val="0070C0"/>
                </a:solidFill>
                <a:latin typeface="Consolas" panose="020B0609020204030204" pitchFamily="49" charset="0"/>
                <a:cs typeface="Consolas" panose="020B0609020204030204" pitchFamily="49" charset="0"/>
              </a:rPr>
              <a:t>two_a</a:t>
            </a:r>
            <a:r>
              <a:rPr lang="en-CA" b="1" dirty="0" smtClean="0">
                <a:latin typeface="Consolas" panose="020B0609020204030204" pitchFamily="49" charset="0"/>
                <a:cs typeface="Consolas" panose="020B0609020204030204" pitchFamily="49" charset="0"/>
              </a:rPr>
              <a:t>{2</a:t>
            </a:r>
            <a:r>
              <a:rPr lang="en-CA" b="1" dirty="0" smtClean="0">
                <a:solidFill>
                  <a:srgbClr val="7030A0"/>
                </a:solidFill>
                <a:latin typeface="Consolas" panose="020B0609020204030204" pitchFamily="49" charset="0"/>
                <a:cs typeface="Consolas" panose="020B0609020204030204" pitchFamily="49" charset="0"/>
              </a:rPr>
              <a:t>.0*a</a:t>
            </a:r>
            <a:r>
              <a:rPr lang="en-CA" b="1" dirty="0" smtClean="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p>
          <a:p>
            <a:pPr marL="0" indent="0">
              <a:buNone/>
            </a:pPr>
            <a:r>
              <a:rPr lang="en-CA" b="1" dirty="0" smtClean="0">
                <a:solidFill>
                  <a:srgbClr val="FF0000"/>
                </a:solidFill>
                <a:latin typeface="Consolas" panose="020B0609020204030204" pitchFamily="49" charset="0"/>
                <a:cs typeface="Consolas" panose="020B0609020204030204" pitchFamily="49" charset="0"/>
              </a:rPr>
              <a:t>	   double</a:t>
            </a:r>
            <a:r>
              <a:rPr lang="en-CA" dirty="0" smtClean="0">
                <a:latin typeface="Consolas" panose="020B0609020204030204" pitchFamily="49" charset="0"/>
                <a:cs typeface="Consolas" panose="020B0609020204030204" pitchFamily="49" charset="0"/>
              </a:rPr>
              <a:t> </a:t>
            </a:r>
            <a:r>
              <a:rPr lang="en-CA" b="1" dirty="0">
                <a:solidFill>
                  <a:srgbClr val="0070C0"/>
                </a:solidFill>
                <a:latin typeface="Consolas" panose="020B0609020204030204" pitchFamily="49" charset="0"/>
                <a:cs typeface="Consolas" panose="020B0609020204030204" pitchFamily="49" charset="0"/>
              </a:rPr>
              <a:t>disc</a:t>
            </a:r>
            <a:r>
              <a:rPr lang="en-CA" b="1" dirty="0">
                <a:latin typeface="Consolas" panose="020B0609020204030204" pitchFamily="49" charset="0"/>
                <a:cs typeface="Consolas" panose="020B0609020204030204" pitchFamily="49" charset="0"/>
              </a:rPr>
              <a:t>{</a:t>
            </a:r>
            <a:r>
              <a:rPr lang="en-CA" b="1" dirty="0">
                <a:solidFill>
                  <a:srgbClr val="7030A0"/>
                </a:solidFill>
                <a:latin typeface="Consolas" panose="020B0609020204030204" pitchFamily="49" charset="0"/>
                <a:cs typeface="Consolas" panose="020B0609020204030204" pitchFamily="49" charset="0"/>
              </a:rPr>
              <a:t>b*b - 4.0*a*c</a:t>
            </a:r>
            <a:r>
              <a:rPr lang="en-CA" b="1" dirty="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285750"/>
            <a:endParaRPr lang="en-CA" dirty="0"/>
          </a:p>
        </p:txBody>
      </p:sp>
      <p:sp>
        <p:nvSpPr>
          <p:cNvPr id="5" name="TextBox 4"/>
          <p:cNvSpPr txBox="1"/>
          <p:nvPr/>
        </p:nvSpPr>
        <p:spPr>
          <a:xfrm>
            <a:off x="971600" y="5177524"/>
            <a:ext cx="1162498" cy="400110"/>
          </a:xfrm>
          <a:prstGeom prst="rect">
            <a:avLst/>
          </a:prstGeom>
          <a:noFill/>
        </p:spPr>
        <p:txBody>
          <a:bodyPr wrap="none" rtlCol="0">
            <a:spAutoFit/>
          </a:bodyPr>
          <a:lstStyle/>
          <a:p>
            <a:r>
              <a:rPr lang="en-CA" sz="2000" dirty="0" smtClean="0">
                <a:solidFill>
                  <a:srgbClr val="FF0000"/>
                </a:solidFill>
                <a:latin typeface="Georgia" panose="02040502050405020303" pitchFamily="18" charset="0"/>
                <a:cs typeface="Consolas" panose="020B0609020204030204" pitchFamily="49" charset="0"/>
              </a:rPr>
              <a:t>The type</a:t>
            </a:r>
            <a:endParaRPr lang="en-CA" sz="2000" dirty="0">
              <a:solidFill>
                <a:srgbClr val="FF0000"/>
              </a:solidFill>
              <a:latin typeface="Georgia" panose="02040502050405020303" pitchFamily="18" charset="0"/>
              <a:cs typeface="Consolas" panose="020B0609020204030204" pitchFamily="49" charset="0"/>
            </a:endParaRPr>
          </a:p>
        </p:txBody>
      </p:sp>
      <p:sp>
        <p:nvSpPr>
          <p:cNvPr id="6" name="TextBox 5"/>
          <p:cNvSpPr txBox="1"/>
          <p:nvPr/>
        </p:nvSpPr>
        <p:spPr>
          <a:xfrm>
            <a:off x="2327300" y="5577634"/>
            <a:ext cx="1728358" cy="400110"/>
          </a:xfrm>
          <a:prstGeom prst="rect">
            <a:avLst/>
          </a:prstGeom>
          <a:noFill/>
        </p:spPr>
        <p:txBody>
          <a:bodyPr wrap="none" rtlCol="0">
            <a:spAutoFit/>
          </a:bodyPr>
          <a:lstStyle/>
          <a:p>
            <a:r>
              <a:rPr lang="en-CA" sz="2000" dirty="0" smtClean="0">
                <a:solidFill>
                  <a:srgbClr val="0070C0"/>
                </a:solidFill>
                <a:latin typeface="Georgia" panose="02040502050405020303" pitchFamily="18" charset="0"/>
                <a:cs typeface="Consolas" panose="020B0609020204030204" pitchFamily="49" charset="0"/>
              </a:rPr>
              <a:t>The identifier</a:t>
            </a:r>
            <a:endParaRPr lang="en-CA" sz="2000" dirty="0">
              <a:solidFill>
                <a:srgbClr val="0070C0"/>
              </a:solidFill>
              <a:latin typeface="Georgia" panose="02040502050405020303" pitchFamily="18" charset="0"/>
              <a:cs typeface="Consolas" panose="020B0609020204030204" pitchFamily="49" charset="0"/>
            </a:endParaRPr>
          </a:p>
        </p:txBody>
      </p:sp>
      <p:sp>
        <p:nvSpPr>
          <p:cNvPr id="7" name="TextBox 6"/>
          <p:cNvSpPr txBox="1"/>
          <p:nvPr/>
        </p:nvSpPr>
        <p:spPr>
          <a:xfrm>
            <a:off x="4572000" y="5377579"/>
            <a:ext cx="2012089" cy="400110"/>
          </a:xfrm>
          <a:prstGeom prst="rect">
            <a:avLst/>
          </a:prstGeom>
          <a:noFill/>
        </p:spPr>
        <p:txBody>
          <a:bodyPr wrap="none" rtlCol="0">
            <a:spAutoFit/>
          </a:bodyPr>
          <a:lstStyle/>
          <a:p>
            <a:r>
              <a:rPr lang="en-CA" sz="2000" dirty="0" smtClean="0">
                <a:solidFill>
                  <a:srgbClr val="7030A0"/>
                </a:solidFill>
                <a:latin typeface="Georgia" panose="02040502050405020303" pitchFamily="18" charset="0"/>
                <a:cs typeface="Consolas" panose="020B0609020204030204" pitchFamily="49" charset="0"/>
              </a:rPr>
              <a:t>The initial value</a:t>
            </a:r>
            <a:endParaRPr lang="en-CA" sz="2000" dirty="0">
              <a:solidFill>
                <a:srgbClr val="7030A0"/>
              </a:solidFill>
              <a:latin typeface="Georgia" panose="02040502050405020303" pitchFamily="18" charset="0"/>
              <a:cs typeface="Consolas" panose="020B0609020204030204" pitchFamily="49" charset="0"/>
            </a:endParaRPr>
          </a:p>
        </p:txBody>
      </p:sp>
      <p:cxnSp>
        <p:nvCxnSpPr>
          <p:cNvPr id="9" name="Straight Arrow Connector 8"/>
          <p:cNvCxnSpPr/>
          <p:nvPr/>
        </p:nvCxnSpPr>
        <p:spPr>
          <a:xfrm flipV="1">
            <a:off x="1813924" y="4797152"/>
            <a:ext cx="298402" cy="42391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flipH="1" flipV="1">
            <a:off x="3142210" y="4825616"/>
            <a:ext cx="49269" cy="752018"/>
          </a:xfrm>
          <a:prstGeom prst="straightConnector1">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572000" y="4825616"/>
            <a:ext cx="648072" cy="551964"/>
          </a:xfrm>
          <a:prstGeom prst="straightConnector1">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3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lnSpcReduction="10000"/>
          </a:bodyPr>
          <a:lstStyle/>
          <a:p>
            <a:r>
              <a:rPr lang="en-CA" dirty="0" smtClean="0"/>
              <a:t>We can temporarily store the </a:t>
            </a:r>
            <a:r>
              <a:rPr lang="en-CA" dirty="0" smtClean="0"/>
              <a:t>values </a:t>
            </a:r>
            <a:r>
              <a:rPr lang="en-CA" dirty="0" smtClean="0"/>
              <a:t>in a </a:t>
            </a:r>
            <a:r>
              <a:rPr lang="en-CA" i="1" dirty="0" smtClean="0"/>
              <a:t>local </a:t>
            </a:r>
            <a:r>
              <a:rPr lang="en-CA" i="1" dirty="0" smtClean="0"/>
              <a:t>variables</a:t>
            </a:r>
            <a:r>
              <a:rPr lang="en-CA" dirty="0" smtClean="0"/>
              <a:t>:</a:t>
            </a:r>
          </a:p>
          <a:p>
            <a:pPr marL="0" indent="0" algn="ctr">
              <a:buNone/>
            </a:pPr>
            <a:r>
              <a:rPr lang="en-CA" i="1" dirty="0" smtClean="0"/>
              <a:t> </a:t>
            </a:r>
            <a:r>
              <a:rPr lang="en-CA" dirty="0" err="1" smtClean="0">
                <a:latin typeface="Consolas" panose="020B0609020204030204" pitchFamily="49" charset="0"/>
                <a:cs typeface="Consolas" panose="020B0609020204030204" pitchFamily="49" charset="0"/>
              </a:rPr>
              <a:t>two_a</a:t>
            </a:r>
            <a:r>
              <a:rPr lang="en-CA" dirty="0" smtClean="0">
                <a:latin typeface="Consolas" panose="020B0609020204030204" pitchFamily="49" charset="0"/>
                <a:cs typeface="Consolas" panose="020B0609020204030204" pitchFamily="49" charset="0"/>
              </a:rPr>
              <a:t> </a:t>
            </a:r>
            <a:r>
              <a:rPr lang="en-CA" i="1" dirty="0" smtClean="0"/>
              <a:t>and </a:t>
            </a:r>
            <a:r>
              <a:rPr lang="en-CA" dirty="0" smtClean="0">
                <a:latin typeface="Consolas" panose="020B0609020204030204" pitchFamily="49" charset="0"/>
                <a:cs typeface="Consolas" panose="020B0609020204030204" pitchFamily="49" charset="0"/>
              </a:rPr>
              <a:t>disc</a:t>
            </a:r>
          </a:p>
          <a:p>
            <a:pPr marL="400050" lvl="1" indent="0">
              <a:buNone/>
            </a:pPr>
            <a:r>
              <a:rPr lang="en-CA" sz="1600" dirty="0" smtClean="0">
                <a:latin typeface="Consolas" panose="020B0609020204030204" pitchFamily="49" charset="0"/>
                <a:cs typeface="Consolas" panose="020B0609020204030204" pitchFamily="49" charset="0"/>
              </a:rPr>
              <a:t>//                                             2</a:t>
            </a:r>
          </a:p>
          <a:p>
            <a:pPr marL="400050" lvl="1" indent="0">
              <a:buNone/>
            </a:pPr>
            <a:r>
              <a:rPr lang="en-CA" sz="1600" dirty="0" smtClean="0">
                <a:latin typeface="Consolas" panose="020B0609020204030204" pitchFamily="49" charset="0"/>
                <a:cs typeface="Consolas" panose="020B0609020204030204" pitchFamily="49" charset="0"/>
              </a:rPr>
              <a:t>// Return the maximum root of the polynomial ax  + bx + c </a:t>
            </a:r>
          </a:p>
          <a:p>
            <a:pPr marL="400050" lvl="1" indent="0">
              <a:buNone/>
            </a:pPr>
            <a:r>
              <a:rPr lang="en-CA" sz="1600" dirty="0" smtClean="0">
                <a:latin typeface="Consolas" panose="020B0609020204030204" pitchFamily="49" charset="0"/>
                <a:cs typeface="Consolas" panose="020B0609020204030204" pitchFamily="49" charset="0"/>
              </a:rPr>
              <a:t>double </a:t>
            </a:r>
            <a:r>
              <a:rPr lang="en-CA" sz="1600" dirty="0" err="1" smtClean="0">
                <a:latin typeface="Consolas" panose="020B0609020204030204" pitchFamily="49" charset="0"/>
                <a:cs typeface="Consolas" panose="020B0609020204030204" pitchFamily="49" charset="0"/>
              </a:rPr>
              <a:t>max_root</a:t>
            </a:r>
            <a:r>
              <a:rPr lang="en-CA" sz="1600" dirty="0" smtClean="0">
                <a:latin typeface="Consolas" panose="020B0609020204030204" pitchFamily="49" charset="0"/>
                <a:cs typeface="Consolas" panose="020B0609020204030204" pitchFamily="49" charset="0"/>
              </a:rPr>
              <a:t>( double a, double b, double c ) {</a:t>
            </a:r>
          </a:p>
          <a:p>
            <a:pPr marL="400050" lvl="1" indent="0">
              <a:buNone/>
            </a:pPr>
            <a:r>
              <a:rPr lang="en-CA" sz="1600" dirty="0" smtClean="0">
                <a:latin typeface="Consolas" panose="020B0609020204030204" pitchFamily="49" charset="0"/>
                <a:cs typeface="Consolas" panose="020B0609020204030204" pitchFamily="49" charset="0"/>
              </a:rPr>
              <a:t>    // Calculate the discriminant</a:t>
            </a:r>
          </a:p>
          <a:p>
            <a:pPr marL="400050" lvl="1" indent="0">
              <a:buNone/>
            </a:pPr>
            <a:r>
              <a:rPr lang="en-CA" sz="1600" dirty="0" smtClean="0">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double</a:t>
            </a:r>
            <a:r>
              <a:rPr lang="en-CA" sz="1600" dirty="0">
                <a:latin typeface="Consolas" panose="020B0609020204030204" pitchFamily="49" charset="0"/>
                <a:cs typeface="Consolas" panose="020B0609020204030204" pitchFamily="49" charset="0"/>
              </a:rPr>
              <a:t> </a:t>
            </a:r>
            <a:r>
              <a:rPr lang="en-CA" sz="1600" b="1" dirty="0" err="1" smtClean="0">
                <a:solidFill>
                  <a:srgbClr val="0070C0"/>
                </a:solidFill>
                <a:latin typeface="Consolas" panose="020B0609020204030204" pitchFamily="49" charset="0"/>
                <a:cs typeface="Consolas" panose="020B0609020204030204" pitchFamily="49" charset="0"/>
              </a:rPr>
              <a:t>two_a</a:t>
            </a:r>
            <a:r>
              <a:rPr lang="en-CA" sz="1600" b="1" dirty="0" smtClean="0">
                <a:latin typeface="Consolas" panose="020B0609020204030204" pitchFamily="49" charset="0"/>
                <a:cs typeface="Consolas" panose="020B0609020204030204" pitchFamily="49" charset="0"/>
              </a:rPr>
              <a:t>{</a:t>
            </a:r>
            <a:r>
              <a:rPr lang="en-CA" sz="1600" b="1" dirty="0" smtClean="0">
                <a:solidFill>
                  <a:srgbClr val="7030A0"/>
                </a:solidFill>
                <a:latin typeface="Consolas" panose="020B0609020204030204" pitchFamily="49" charset="0"/>
                <a:cs typeface="Consolas" panose="020B0609020204030204" pitchFamily="49" charset="0"/>
              </a:rPr>
              <a:t>2.0*a</a:t>
            </a:r>
            <a:r>
              <a:rPr lang="en-CA" sz="1600" b="1" dirty="0" smtClean="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p>
          <a:p>
            <a:pPr marL="400050" lvl="1" indent="0">
              <a:buNone/>
            </a:pPr>
            <a:r>
              <a:rPr lang="en-CA" sz="1600" dirty="0" smtClean="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double</a:t>
            </a:r>
            <a:r>
              <a:rPr lang="en-CA" sz="1600" dirty="0" smtClean="0">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disc</a:t>
            </a:r>
            <a:r>
              <a:rPr lang="en-CA" sz="1600" b="1" dirty="0" smtClean="0">
                <a:latin typeface="Consolas" panose="020B0609020204030204" pitchFamily="49" charset="0"/>
                <a:cs typeface="Consolas" panose="020B0609020204030204" pitchFamily="49" charset="0"/>
              </a:rPr>
              <a:t>{</a:t>
            </a:r>
            <a:r>
              <a:rPr lang="en-CA" sz="1600" b="1" dirty="0" smtClean="0">
                <a:solidFill>
                  <a:srgbClr val="7030A0"/>
                </a:solidFill>
                <a:latin typeface="Consolas" panose="020B0609020204030204" pitchFamily="49" charset="0"/>
                <a:cs typeface="Consolas" panose="020B0609020204030204" pitchFamily="49" charset="0"/>
              </a:rPr>
              <a:t>b*b - 4.0*a*c</a:t>
            </a:r>
            <a:r>
              <a:rPr lang="en-CA" sz="1600" b="1" dirty="0" smtClean="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assert( (a != 0.0) &amp;&amp; </a:t>
            </a:r>
            <a:r>
              <a:rPr lang="en-CA" sz="1600" dirty="0" smtClean="0">
                <a:latin typeface="Consolas" panose="020B0609020204030204" pitchFamily="49" charset="0"/>
                <a:cs typeface="Consolas" panose="020B0609020204030204" pitchFamily="49" charset="0"/>
              </a:rPr>
              <a:t>(</a:t>
            </a:r>
            <a:r>
              <a:rPr lang="en-CA" sz="1600" b="1" dirty="0">
                <a:solidFill>
                  <a:srgbClr val="0070C0"/>
                </a:solidFill>
                <a:latin typeface="Consolas" panose="020B0609020204030204" pitchFamily="49" charset="0"/>
                <a:cs typeface="Consolas" panose="020B0609020204030204" pitchFamily="49" charset="0"/>
              </a:rPr>
              <a:t>disc</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&gt;= 0.0) );</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return max( (-b +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sqrt</a:t>
            </a:r>
            <a:r>
              <a:rPr lang="en-CA" sz="1600" dirty="0" smtClean="0">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disc</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two_a</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(-b -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sqrt</a:t>
            </a:r>
            <a:r>
              <a:rPr lang="en-CA" sz="1600" dirty="0" smtClean="0">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disc</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two_a</a:t>
            </a:r>
            <a:r>
              <a:rPr lang="en-CA" sz="1600" dirty="0" smtClean="0">
                <a:latin typeface="Consolas" panose="020B0609020204030204" pitchFamily="49" charset="0"/>
                <a:cs typeface="Consolas" panose="020B0609020204030204" pitchFamily="49" charset="0"/>
              </a:rPr>
              <a:t> );</a:t>
            </a:r>
          </a:p>
          <a:p>
            <a:pPr marL="400050" lvl="1" indent="0">
              <a:buNone/>
            </a:pPr>
            <a:r>
              <a:rPr lang="en-CA" sz="1600" dirty="0" smtClean="0">
                <a:latin typeface="Consolas" panose="020B0609020204030204" pitchFamily="49" charset="0"/>
                <a:cs typeface="Consolas" panose="020B0609020204030204" pitchFamily="49" charset="0"/>
              </a:rPr>
              <a:t>}</a:t>
            </a:r>
            <a:endParaRPr lang="en-CA" dirty="0" smtClean="0"/>
          </a:p>
        </p:txBody>
      </p:sp>
    </p:spTree>
    <p:extLst>
      <p:ext uri="{BB962C8B-B14F-4D97-AF65-F5344CB8AC3E}">
        <p14:creationId xmlns:p14="http://schemas.microsoft.com/office/powerpoint/2010/main" val="1851384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Declaring local variables</a:t>
            </a:r>
            <a:br>
              <a:rPr lang="en-CA" dirty="0" smtClean="0"/>
            </a:br>
            <a:r>
              <a:rPr lang="en-CA" dirty="0" smtClean="0"/>
              <a:t>with initial values</a:t>
            </a:r>
            <a:endParaRPr lang="en-CA" dirty="0"/>
          </a:p>
        </p:txBody>
      </p:sp>
      <p:sp>
        <p:nvSpPr>
          <p:cNvPr id="3" name="Content Placeholder 2"/>
          <p:cNvSpPr>
            <a:spLocks noGrp="1"/>
          </p:cNvSpPr>
          <p:nvPr>
            <p:ph idx="1"/>
          </p:nvPr>
        </p:nvSpPr>
        <p:spPr/>
        <p:txBody>
          <a:bodyPr/>
          <a:lstStyle/>
          <a:p>
            <a:r>
              <a:rPr lang="en-CA" dirty="0" smtClean="0"/>
              <a:t>Any identifier that is not a keyword or a reserved word may be used as a local variable</a:t>
            </a:r>
          </a:p>
          <a:p>
            <a:pPr lvl="1"/>
            <a:r>
              <a:rPr lang="en-CA" dirty="0" smtClean="0"/>
              <a:t>Just like the compiler must know the type of a parameter, you must also specify the type of a local variable</a:t>
            </a:r>
          </a:p>
          <a:p>
            <a:pPr lvl="1"/>
            <a:r>
              <a:rPr lang="en-CA" dirty="0" smtClean="0"/>
              <a:t>The initial value is specified in braces</a:t>
            </a:r>
          </a:p>
          <a:p>
            <a:pPr lvl="2"/>
            <a:r>
              <a:rPr lang="en-CA" dirty="0" smtClean="0"/>
              <a:t>The initial value of an integer type or floating-point type can be any arithmetic expression</a:t>
            </a:r>
          </a:p>
          <a:p>
            <a:pPr lvl="2"/>
            <a:r>
              <a:rPr lang="en-CA" dirty="0" smtClean="0"/>
              <a:t>The initial value of a Boolean type (</a:t>
            </a:r>
            <a:r>
              <a:rPr lang="en-CA" dirty="0" smtClean="0">
                <a:latin typeface="Consolas" panose="020B0609020204030204" pitchFamily="49" charset="0"/>
                <a:cs typeface="Consolas" panose="020B0609020204030204" pitchFamily="49" charset="0"/>
              </a:rPr>
              <a:t>bool</a:t>
            </a:r>
            <a:r>
              <a:rPr lang="en-CA" dirty="0" smtClean="0"/>
              <a:t>) can be any logical expression</a:t>
            </a:r>
          </a:p>
          <a:p>
            <a:pPr lvl="1"/>
            <a:r>
              <a:rPr lang="en-CA" dirty="0"/>
              <a:t>Examples:</a:t>
            </a:r>
          </a:p>
          <a:p>
            <a:pPr marL="800100" lvl="2" indent="0">
              <a:buNone/>
            </a:pPr>
            <a:r>
              <a:rPr lang="en-CA" dirty="0" smtClean="0">
                <a:latin typeface="Consolas" panose="020B0609020204030204" pitchFamily="49" charset="0"/>
                <a:cs typeface="Consolas" panose="020B0609020204030204" pitchFamily="49" charset="0"/>
              </a:rPr>
              <a:t>unsigned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count{0};</a:t>
            </a:r>
          </a:p>
          <a:p>
            <a:pPr marL="800100" lvl="2" indent="0">
              <a:buNone/>
            </a:pPr>
            <a:r>
              <a:rPr lang="en-CA" dirty="0">
                <a:latin typeface="Consolas" panose="020B0609020204030204" pitchFamily="49" charset="0"/>
                <a:cs typeface="Consolas" panose="020B0609020204030204" pitchFamily="49" charset="0"/>
              </a:rPr>
              <a:t>double PI{3.1415926535897932};</a:t>
            </a:r>
          </a:p>
          <a:p>
            <a:pPr marL="800100" lvl="2" indent="0">
              <a:buNone/>
            </a:pPr>
            <a:r>
              <a:rPr lang="en-CA" dirty="0">
                <a:latin typeface="Consolas" panose="020B0609020204030204" pitchFamily="49" charset="0"/>
                <a:cs typeface="Consolas" panose="020B0609020204030204" pitchFamily="49" charset="0"/>
              </a:rPr>
              <a:t>bool found{false</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746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Casting initial values</a:t>
            </a:r>
            <a:endParaRPr lang="en-CA" dirty="0"/>
          </a:p>
        </p:txBody>
      </p:sp>
      <p:sp>
        <p:nvSpPr>
          <p:cNvPr id="3" name="Content Placeholder 2"/>
          <p:cNvSpPr>
            <a:spLocks noGrp="1"/>
          </p:cNvSpPr>
          <p:nvPr>
            <p:ph idx="1"/>
          </p:nvPr>
        </p:nvSpPr>
        <p:spPr>
          <a:xfrm>
            <a:off x="457200" y="1600200"/>
            <a:ext cx="8579296" cy="4525963"/>
          </a:xfrm>
        </p:spPr>
        <p:txBody>
          <a:bodyPr>
            <a:normAutofit lnSpcReduction="10000"/>
          </a:bodyPr>
          <a:lstStyle/>
          <a:p>
            <a:r>
              <a:rPr lang="en-CA" dirty="0" smtClean="0"/>
              <a:t>Suppose the initial value is the wrong type:</a:t>
            </a:r>
          </a:p>
          <a:p>
            <a:pPr marL="0" indent="0">
              <a:buNone/>
            </a:pPr>
            <a:r>
              <a:rPr lang="en-CA" sz="1800" dirty="0" smtClean="0"/>
              <a:t>	</a:t>
            </a:r>
            <a:r>
              <a:rPr lang="en-CA" sz="1800" dirty="0" smtClean="0">
                <a:latin typeface="Consolas" panose="020B0609020204030204" pitchFamily="49" charset="0"/>
                <a:cs typeface="Consolas" panose="020B0609020204030204" pitchFamily="49" charset="0"/>
              </a:rPr>
              <a:t>double x{42};                // treated as 42.0</a:t>
            </a:r>
          </a:p>
          <a:p>
            <a:pPr marL="0" indent="0">
              <a:buNone/>
            </a:pPr>
            <a:r>
              <a:rPr lang="en-CA" sz="1800" dirty="0">
                <a:latin typeface="Consolas" panose="020B0609020204030204" pitchFamily="49" charset="0"/>
                <a:cs typeface="Consolas" panose="020B0609020204030204" pitchFamily="49" charset="0"/>
              </a:rPr>
              <a:t>	int pi{3.1415926535897932</a:t>
            </a:r>
            <a:r>
              <a:rPr lang="en-CA" sz="1800" dirty="0" smtClean="0">
                <a:latin typeface="Consolas" panose="020B0609020204030204" pitchFamily="49" charset="0"/>
                <a:cs typeface="Consolas" panose="020B0609020204030204" pitchFamily="49" charset="0"/>
              </a:rPr>
              <a:t>};  // treated as 3</a:t>
            </a:r>
            <a:endParaRPr lang="en-CA" sz="1800" dirty="0" smtClean="0"/>
          </a:p>
          <a:p>
            <a:pPr marL="0" indent="0">
              <a:buNone/>
            </a:pPr>
            <a:endParaRPr lang="en-CA" dirty="0"/>
          </a:p>
          <a:p>
            <a:r>
              <a:rPr lang="en-CA" dirty="0" smtClean="0"/>
              <a:t>Fortunately, there is a compiler warning for the second:</a:t>
            </a:r>
          </a:p>
          <a:p>
            <a:pPr marL="0" indent="0">
              <a:buNone/>
            </a:pPr>
            <a:r>
              <a:rPr lang="en-CA" sz="1600" dirty="0" smtClean="0">
                <a:latin typeface="Consolas" panose="020B0609020204030204" pitchFamily="49" charset="0"/>
                <a:cs typeface="Consolas" panose="020B0609020204030204" pitchFamily="49" charset="0"/>
              </a:rPr>
              <a:t>example.cpp</a:t>
            </a:r>
            <a:r>
              <a:rPr lang="en-CA" sz="1600" dirty="0">
                <a:latin typeface="Consolas" panose="020B0609020204030204" pitchFamily="49" charset="0"/>
                <a:cs typeface="Consolas" panose="020B0609020204030204" pitchFamily="49" charset="0"/>
              </a:rPr>
              <a:t>: In function '</a:t>
            </a: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main</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example.cpp:10:27</a:t>
            </a:r>
            <a:r>
              <a:rPr lang="en-CA" sz="1600" dirty="0">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warning</a:t>
            </a:r>
            <a:r>
              <a:rPr lang="en-CA" sz="1600" dirty="0">
                <a:latin typeface="Consolas" panose="020B0609020204030204" pitchFamily="49" charset="0"/>
                <a:cs typeface="Consolas" panose="020B0609020204030204" pitchFamily="49" charset="0"/>
              </a:rPr>
              <a:t>: narrowing conversion </a:t>
            </a:r>
            <a:r>
              <a:rPr lang="en-CA" sz="1600" dirty="0" smtClean="0">
                <a:latin typeface="Consolas" panose="020B0609020204030204" pitchFamily="49" charset="0"/>
                <a:cs typeface="Consolas" panose="020B0609020204030204" pitchFamily="49" charset="0"/>
              </a:rPr>
              <a:t>of '3.1415926535897931e+0</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from </a:t>
            </a:r>
            <a:r>
              <a:rPr lang="en-CA" sz="1600" dirty="0" smtClean="0">
                <a:latin typeface="Consolas" panose="020B0609020204030204" pitchFamily="49" charset="0"/>
                <a:cs typeface="Consolas" panose="020B0609020204030204" pitchFamily="49" charset="0"/>
              </a:rPr>
              <a:t>'double</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to </a:t>
            </a:r>
            <a:r>
              <a:rPr lang="en-CA" sz="1600" dirty="0" smtClean="0">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inside { } [-</a:t>
            </a:r>
            <a:r>
              <a:rPr lang="en-CA" sz="1600" dirty="0" err="1">
                <a:latin typeface="Consolas" panose="020B0609020204030204" pitchFamily="49" charset="0"/>
                <a:cs typeface="Consolas" panose="020B0609020204030204" pitchFamily="49" charset="0"/>
              </a:rPr>
              <a:t>Wnarrowing</a:t>
            </a:r>
            <a:r>
              <a:rPr lang="en-CA" sz="1600" dirty="0">
                <a:latin typeface="Consolas" panose="020B0609020204030204" pitchFamily="49" charset="0"/>
                <a:cs typeface="Consolas" panose="020B0609020204030204" pitchFamily="49" charset="0"/>
              </a:rPr>
              <a:t>]</a:t>
            </a:r>
          </a:p>
          <a:p>
            <a:pPr marL="0" indent="0">
              <a:buNone/>
            </a:pPr>
            <a:r>
              <a:rPr lang="en-CA" sz="1600" dirty="0">
                <a:latin typeface="Consolas" panose="020B0609020204030204" pitchFamily="49" charset="0"/>
                <a:cs typeface="Consolas" panose="020B0609020204030204" pitchFamily="49" charset="0"/>
              </a:rPr>
              <a:t>  int pi{3.1415926535897932};</a:t>
            </a:r>
          </a:p>
          <a:p>
            <a:pPr marL="0" indent="0">
              <a:buNone/>
            </a:pPr>
            <a:r>
              <a:rPr lang="en-CA" sz="1600" dirty="0">
                <a:latin typeface="Consolas" panose="020B0609020204030204" pitchFamily="49" charset="0"/>
                <a:cs typeface="Consolas" panose="020B0609020204030204" pitchFamily="49" charset="0"/>
              </a:rPr>
              <a:t>                           ^</a:t>
            </a:r>
          </a:p>
          <a:p>
            <a:pPr lvl="1"/>
            <a:r>
              <a:rPr lang="en-CA" dirty="0" smtClean="0"/>
              <a:t>It still compiles and produces an executable file</a:t>
            </a:r>
          </a:p>
          <a:p>
            <a:endParaRPr lang="en-CA" dirty="0" smtClean="0"/>
          </a:p>
          <a:p>
            <a:r>
              <a:rPr lang="en-CA" dirty="0" smtClean="0"/>
              <a:t>For </a:t>
            </a:r>
            <a:r>
              <a:rPr lang="en-CA" dirty="0" smtClean="0">
                <a:latin typeface="Consolas" panose="020B0609020204030204" pitchFamily="49" charset="0"/>
                <a:cs typeface="Consolas" panose="020B0609020204030204" pitchFamily="49" charset="0"/>
              </a:rPr>
              <a:t>bool</a:t>
            </a:r>
            <a:r>
              <a:rPr lang="en-CA" dirty="0" smtClean="0"/>
              <a:t>,</a:t>
            </a:r>
          </a:p>
          <a:p>
            <a:pPr lvl="1"/>
            <a:r>
              <a:rPr lang="en-CA" dirty="0" smtClean="0"/>
              <a:t>An integer </a:t>
            </a:r>
            <a:r>
              <a:rPr lang="en-CA" dirty="0" smtClean="0">
                <a:latin typeface="Consolas" panose="020B0609020204030204" pitchFamily="49" charset="0"/>
                <a:cs typeface="Consolas" panose="020B0609020204030204" pitchFamily="49" charset="0"/>
              </a:rPr>
              <a:t>0</a:t>
            </a:r>
            <a:r>
              <a:rPr lang="en-CA" dirty="0" smtClean="0"/>
              <a:t> or floating-point </a:t>
            </a:r>
            <a:r>
              <a:rPr lang="en-CA" dirty="0" smtClean="0">
                <a:latin typeface="Consolas" panose="020B0609020204030204" pitchFamily="49" charset="0"/>
                <a:cs typeface="Consolas" panose="020B0609020204030204" pitchFamily="49" charset="0"/>
              </a:rPr>
              <a:t>0.0</a:t>
            </a:r>
            <a:r>
              <a:rPr lang="en-CA" dirty="0" smtClean="0"/>
              <a:t> is interpreted as </a:t>
            </a:r>
            <a:r>
              <a:rPr lang="en-CA" dirty="0" smtClean="0">
                <a:latin typeface="Consolas" panose="020B0609020204030204" pitchFamily="49" charset="0"/>
                <a:cs typeface="Consolas" panose="020B0609020204030204" pitchFamily="49" charset="0"/>
              </a:rPr>
              <a:t>false</a:t>
            </a:r>
          </a:p>
          <a:p>
            <a:pPr lvl="1"/>
            <a:r>
              <a:rPr lang="en-CA" dirty="0" smtClean="0"/>
              <a:t>Any other integer or floating-point  value is interpreted as </a:t>
            </a:r>
            <a:r>
              <a:rPr lang="en-CA" dirty="0" smtClean="0">
                <a:latin typeface="Consolas" panose="020B0609020204030204" pitchFamily="49" charset="0"/>
                <a:cs typeface="Consolas" panose="020B0609020204030204" pitchFamily="49" charset="0"/>
              </a:rPr>
              <a:t>true</a:t>
            </a:r>
          </a:p>
        </p:txBody>
      </p:sp>
    </p:spTree>
    <p:extLst>
      <p:ext uri="{BB962C8B-B14F-4D97-AF65-F5344CB8AC3E}">
        <p14:creationId xmlns:p14="http://schemas.microsoft.com/office/powerpoint/2010/main" val="367783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73117</TotalTime>
  <Words>4377</Words>
  <Application>Microsoft Office PowerPoint</Application>
  <PresentationFormat>On-screen Show (4:3)</PresentationFormat>
  <Paragraphs>722</Paragraphs>
  <Slides>50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ＭＳ Ｐゴシック</vt:lpstr>
      <vt:lpstr>Arial</vt:lpstr>
      <vt:lpstr>Calibri</vt:lpstr>
      <vt:lpstr>Consolas</vt:lpstr>
      <vt:lpstr>Constantia</vt:lpstr>
      <vt:lpstr>Georgia</vt:lpstr>
      <vt:lpstr>Lucida Calligraphy</vt:lpstr>
      <vt:lpstr>Times New Roman</vt:lpstr>
      <vt:lpstr>Custom Design</vt:lpstr>
      <vt:lpstr>Equation</vt:lpstr>
      <vt:lpstr>Local variables</vt:lpstr>
      <vt:lpstr>Outline</vt:lpstr>
      <vt:lpstr>Background</vt:lpstr>
      <vt:lpstr>Example</vt:lpstr>
      <vt:lpstr>Example</vt:lpstr>
      <vt:lpstr>Example</vt:lpstr>
      <vt:lpstr>Example</vt:lpstr>
      <vt:lpstr>Declaring local variables with initial values</vt:lpstr>
      <vt:lpstr>Casting initial values</vt:lpstr>
      <vt:lpstr>Examples</vt:lpstr>
      <vt:lpstr>Declaring local variables with default initial values</vt:lpstr>
      <vt:lpstr>Examples</vt:lpstr>
      <vt:lpstr>Declaring local variables with no initial values</vt:lpstr>
      <vt:lpstr>Examples</vt:lpstr>
      <vt:lpstr>Examples</vt:lpstr>
      <vt:lpstr>Warning on initial values</vt:lpstr>
      <vt:lpstr>Multiple declarations</vt:lpstr>
      <vt:lpstr>Scope</vt:lpstr>
      <vt:lpstr>Example</vt:lpstr>
      <vt:lpstr>Example</vt:lpstr>
      <vt:lpstr>Example</vt:lpstr>
      <vt:lpstr>Example</vt:lpstr>
      <vt:lpstr>Example</vt:lpstr>
      <vt:lpstr>Example</vt:lpstr>
      <vt:lpstr>Example</vt:lpstr>
      <vt:lpstr>Parameters as local variables</vt:lpstr>
      <vt:lpstr>Using the same identifier</vt:lpstr>
      <vt:lpstr>Scope</vt:lpstr>
      <vt:lpstr>Assigning to local variables</vt:lpstr>
      <vt:lpstr>Assigning to local variables</vt:lpstr>
      <vt:lpstr>Assigning to local variables</vt:lpstr>
      <vt:lpstr>Assigning to local variables</vt:lpstr>
      <vt:lpstr>Swapping two values</vt:lpstr>
      <vt:lpstr>Swapping two values</vt:lpstr>
      <vt:lpstr>What is not assignable?</vt:lpstr>
      <vt:lpstr>What is not assignable?</vt:lpstr>
      <vt:lpstr>What does assignment evaluate to?</vt:lpstr>
      <vt:lpstr>What does assignment evaluate to?</vt:lpstr>
      <vt:lpstr>Do you really understand operators?</vt:lpstr>
      <vt:lpstr>Do you really understand operators?</vt:lpstr>
      <vt:lpstr>Automatic assignment operators</vt:lpstr>
      <vt:lpstr>Automatic assignment operators</vt:lpstr>
      <vt:lpstr>Automatic assignment operators</vt:lpstr>
      <vt:lpstr>Auto-increment and -decrement operators</vt:lpstr>
      <vt:lpstr>Auto-increment and -decrement operators</vt:lpstr>
      <vt:lpstr>Thought experiment…</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1478</cp:revision>
  <dcterms:created xsi:type="dcterms:W3CDTF">2009-09-11T23:00:44Z</dcterms:created>
  <dcterms:modified xsi:type="dcterms:W3CDTF">2019-08-08T22:54:08Z</dcterms:modified>
</cp:coreProperties>
</file>